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Poppins"/>
      <p:regular r:id="rId72"/>
      <p:bold r:id="rId73"/>
      <p:italic r:id="rId74"/>
      <p:boldItalic r:id="rId75"/>
    </p:embeddedFont>
    <p:embeddedFont>
      <p:font typeface="Montserrat Light"/>
      <p:regular r:id="rId76"/>
      <p:bold r:id="rId77"/>
      <p:italic r:id="rId78"/>
      <p:boldItalic r:id="rId79"/>
    </p:embeddedFont>
    <p:embeddedFont>
      <p:font typeface="Poppins ExtraBold"/>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7DF3AC-4C97-4822-8484-4AAF9144CE0C}">
  <a:tblStyle styleId="{F27DF3AC-4C97-4822-8484-4AAF9144CE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oppinsExtraBold-bold.fntdata"/><Relationship Id="rId81" Type="http://schemas.openxmlformats.org/officeDocument/2006/relationships/font" Target="fonts/Poppins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bold.fntdata"/><Relationship Id="rId72" Type="http://schemas.openxmlformats.org/officeDocument/2006/relationships/font" Target="fonts/Poppins-regular.fntdata"/><Relationship Id="rId31" Type="http://schemas.openxmlformats.org/officeDocument/2006/relationships/slide" Target="slides/slide25.xml"/><Relationship Id="rId75" Type="http://schemas.openxmlformats.org/officeDocument/2006/relationships/font" Target="fonts/Poppins-boldItalic.fntdata"/><Relationship Id="rId30" Type="http://schemas.openxmlformats.org/officeDocument/2006/relationships/slide" Target="slides/slide24.xml"/><Relationship Id="rId74" Type="http://schemas.openxmlformats.org/officeDocument/2006/relationships/font" Target="fonts/Poppins-italic.fntdata"/><Relationship Id="rId33" Type="http://schemas.openxmlformats.org/officeDocument/2006/relationships/slide" Target="slides/slide27.xml"/><Relationship Id="rId77" Type="http://schemas.openxmlformats.org/officeDocument/2006/relationships/font" Target="fonts/MontserratLight-bold.fntdata"/><Relationship Id="rId32" Type="http://schemas.openxmlformats.org/officeDocument/2006/relationships/slide" Target="slides/slide26.xml"/><Relationship Id="rId76" Type="http://schemas.openxmlformats.org/officeDocument/2006/relationships/font" Target="fonts/MontserratLight-regular.fntdata"/><Relationship Id="rId35" Type="http://schemas.openxmlformats.org/officeDocument/2006/relationships/slide" Target="slides/slide29.xml"/><Relationship Id="rId79" Type="http://schemas.openxmlformats.org/officeDocument/2006/relationships/font" Target="fonts/MontserratLight-boldItalic.fntdata"/><Relationship Id="rId34" Type="http://schemas.openxmlformats.org/officeDocument/2006/relationships/slide" Target="slides/slide28.xml"/><Relationship Id="rId78" Type="http://schemas.openxmlformats.org/officeDocument/2006/relationships/font" Target="fonts/MontserratLight-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d4a4c8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d4a4c8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d4a4c8f8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d4a4c8f8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d4a4c8f8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d4a4c8f8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4a4c8f8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d4a4c8f8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d4a4c8f8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d4a4c8f8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d4a4c8f8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d4a4c8f8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d4a4c8f8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d4a4c8f8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d4a4c8f8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d4a4c8f8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d4a4c8f8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d4a4c8f8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d4a4c8f8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d4a4c8f8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d4a4c8f8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d4a4c8f8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d4a4c8f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d4a4c8f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d4a4c8f8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d4a4c8f8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d4a4c8f8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d4a4c8f8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d4a4c8f8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d4a4c8f8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d4a4c8f8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d4a4c8f8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d4a4c8f8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d4a4c8f8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d4a4c8f8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d4a4c8f8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d4a4c8f8f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d4a4c8f8f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d4a4c8f8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d4a4c8f8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d4a4c8f8f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d4a4c8f8f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d4a4c8f8f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d4a4c8f8f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4a4c8f8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4a4c8f8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d4a4c8f8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d4a4c8f8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d4a4c8f8f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d4a4c8f8f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d4a4c8f8f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d4a4c8f8f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d4a4c8f8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d4a4c8f8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d4a4c8f8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d4a4c8f8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d4a4c8f8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d4a4c8f8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d4a4c8f8f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d4a4c8f8f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d4a4c8f8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d4a4c8f8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d4a4c8f8f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d4a4c8f8f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d4a4c8f8f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d4a4c8f8f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d4a4c8f8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d4a4c8f8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d4a4c8f8f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d4a4c8f8f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d4a4c8f8f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d4a4c8f8f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d4a4c8f8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d4a4c8f8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d4a4c8f8f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d4a4c8f8f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d4a4c8f8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d4a4c8f8f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d4a4c8f8f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d4a4c8f8f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d4a4c8f8f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d4a4c8f8f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d4a4c8f8f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d4a4c8f8f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d4a4c8f8f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d4a4c8f8f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d4a4c8f8f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fd4a4c8f8f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d4a4c8f8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d4a4c8f8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d4a4c8f8f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d4a4c8f8f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d4a4c8f8f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d4a4c8f8f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d4a4c8f8f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d4a4c8f8f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d4a4c8f8f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fd4a4c8f8f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d4a4c8f8f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d4a4c8f8f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d4a4c8f8f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d4a4c8f8f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d4a4c8f8f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d4a4c8f8f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d4a4c8f8f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d4a4c8f8f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fd4a4c8f8f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fd4a4c8f8f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d4a4c8f8f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d4a4c8f8f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d4a4c8f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d4a4c8f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d4a4c8f8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fd4a4c8f8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d4a4c8f8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fd4a4c8f8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d4a4c8f8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d4a4c8f8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d4a4c8f8f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d4a4c8f8f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d4a4c8f8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d4a4c8f8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d4a4c8f8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d4a4c8f8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d4a4c8f8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d4a4c8f8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d4a4c8f8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d4a4c8f8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d4a4c8f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d4a4c8f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hyperlink" Target="https://www.youtube.com/watch?v=nGLvamg0efM" TargetMode="External"/><Relationship Id="rId6" Type="http://schemas.openxmlformats.org/officeDocument/2006/relationships/hyperlink" Target="https://www.youtube.com/watch?v=A2l7D6i5bRY" TargetMode="External"/><Relationship Id="rId7" Type="http://schemas.openxmlformats.org/officeDocument/2006/relationships/hyperlink" Target="https://www.petanikode.com/php-perulanga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hyperlink" Target="https://www.youtube.com/watch?v=l1W2OwV5rgY&amp;list=PLFIM0718LjIUqXfmEIBE3-uzERZPh3vp6" TargetMode="External"/><Relationship Id="rId6" Type="http://schemas.openxmlformats.org/officeDocument/2006/relationships/hyperlink" Target="https://www.youtube.com/watch?v=TaBWhb5SPfc" TargetMode="External"/><Relationship Id="rId7" Type="http://schemas.openxmlformats.org/officeDocument/2006/relationships/hyperlink" Target="https://www.petanikode.com/tutorial/php/"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1.png"/><Relationship Id="rId6"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hyperlink" Target="https://drive.google.com/drive/folders/1BvDlyZwJFFx4kHAvoiRdF1bpwod0R6rg?usp=sharing" TargetMode="External"/><Relationship Id="rId6"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hyperlink" Target="https://www.w3schools.com/php/phptryit.asp?filename=tryphp_compile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0"/>
            <a:ext cx="2985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Free Class Web Programming</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3"/>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47" name="Google Shape;147;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48" name="Google Shape;148;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9" name="Google Shape;149;p23"/>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Penulisan variable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50" name="Google Shape;150;p23"/>
          <p:cNvPicPr preferRelativeResize="0"/>
          <p:nvPr/>
        </p:nvPicPr>
        <p:blipFill>
          <a:blip r:embed="rId5">
            <a:alphaModFix/>
          </a:blip>
          <a:stretch>
            <a:fillRect/>
          </a:stretch>
        </p:blipFill>
        <p:spPr>
          <a:xfrm>
            <a:off x="777550" y="2032645"/>
            <a:ext cx="3236076" cy="1922475"/>
          </a:xfrm>
          <a:prstGeom prst="rect">
            <a:avLst/>
          </a:prstGeom>
          <a:noFill/>
          <a:ln>
            <a:noFill/>
          </a:ln>
        </p:spPr>
      </p:pic>
      <p:pic>
        <p:nvPicPr>
          <p:cNvPr id="151" name="Google Shape;151;p23"/>
          <p:cNvPicPr preferRelativeResize="0"/>
          <p:nvPr/>
        </p:nvPicPr>
        <p:blipFill>
          <a:blip r:embed="rId6">
            <a:alphaModFix/>
          </a:blip>
          <a:stretch>
            <a:fillRect/>
          </a:stretch>
        </p:blipFill>
        <p:spPr>
          <a:xfrm>
            <a:off x="4721975" y="2032648"/>
            <a:ext cx="3612556" cy="192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4"/>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57" name="Google Shape;157;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58" name="Google Shape;158;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9" name="Google Shape;159;p24"/>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Penulisan komentar di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60" name="Google Shape;160;p24"/>
          <p:cNvPicPr preferRelativeResize="0"/>
          <p:nvPr/>
        </p:nvPicPr>
        <p:blipFill>
          <a:blip r:embed="rId5">
            <a:alphaModFix/>
          </a:blip>
          <a:stretch>
            <a:fillRect/>
          </a:stretch>
        </p:blipFill>
        <p:spPr>
          <a:xfrm>
            <a:off x="778249" y="2195700"/>
            <a:ext cx="3124075" cy="1352275"/>
          </a:xfrm>
          <a:prstGeom prst="rect">
            <a:avLst/>
          </a:prstGeom>
          <a:noFill/>
          <a:ln>
            <a:noFill/>
          </a:ln>
        </p:spPr>
      </p:pic>
      <p:pic>
        <p:nvPicPr>
          <p:cNvPr id="161" name="Google Shape;161;p24"/>
          <p:cNvPicPr preferRelativeResize="0"/>
          <p:nvPr/>
        </p:nvPicPr>
        <p:blipFill>
          <a:blip r:embed="rId6">
            <a:alphaModFix/>
          </a:blip>
          <a:stretch>
            <a:fillRect/>
          </a:stretch>
        </p:blipFill>
        <p:spPr>
          <a:xfrm>
            <a:off x="4434275" y="2195700"/>
            <a:ext cx="3377355" cy="135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67" name="Google Shape;167;p2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OPERATOR</a:t>
            </a:r>
            <a:endParaRPr sz="4200">
              <a:solidFill>
                <a:srgbClr val="FFFFFF"/>
              </a:solidFill>
              <a:latin typeface="Poppins ExtraBold"/>
              <a:ea typeface="Poppins ExtraBold"/>
              <a:cs typeface="Poppins ExtraBold"/>
              <a:sym typeface="Poppins ExtraBold"/>
            </a:endParaRPr>
          </a:p>
        </p:txBody>
      </p:sp>
      <p:sp>
        <p:nvSpPr>
          <p:cNvPr id="170" name="Google Shape;170;p2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71" name="Google Shape;171;p2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72" name="Google Shape;172;p2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78" name="Google Shape;178;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9" name="Google Shape;179;p26"/>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Operator Aritmatika</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graphicFrame>
        <p:nvGraphicFramePr>
          <p:cNvPr id="180" name="Google Shape;180;p26"/>
          <p:cNvGraphicFramePr/>
          <p:nvPr/>
        </p:nvGraphicFramePr>
        <p:xfrm>
          <a:off x="952500" y="1528075"/>
          <a:ext cx="3000000" cy="3000000"/>
        </p:xfrm>
        <a:graphic>
          <a:graphicData uri="http://schemas.openxmlformats.org/drawingml/2006/table">
            <a:tbl>
              <a:tblPr>
                <a:noFill/>
                <a:tableStyleId>{F27DF3AC-4C97-4822-8484-4AAF9144CE0C}</a:tableStyleId>
              </a:tblPr>
              <a:tblGrid>
                <a:gridCol w="3619500"/>
                <a:gridCol w="3619500"/>
              </a:tblGrid>
              <a:tr h="381000">
                <a:tc>
                  <a:txBody>
                    <a:bodyPr/>
                    <a:lstStyle/>
                    <a:p>
                      <a:pPr indent="0" lvl="0" marL="0" rtl="0" algn="ctr">
                        <a:spcBef>
                          <a:spcPts val="0"/>
                        </a:spcBef>
                        <a:spcAft>
                          <a:spcPts val="0"/>
                        </a:spcAft>
                        <a:buNone/>
                      </a:pPr>
                      <a:r>
                        <a:rPr b="1" lang="en" sz="1200">
                          <a:latin typeface="Poppins"/>
                          <a:ea typeface="Poppins"/>
                          <a:cs typeface="Poppins"/>
                          <a:sym typeface="Poppins"/>
                        </a:rPr>
                        <a:t>Nama Operator</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latin typeface="Poppins"/>
                          <a:ea typeface="Poppins"/>
                          <a:cs typeface="Poppins"/>
                          <a:sym typeface="Poppins"/>
                        </a:rPr>
                        <a:t>Simbol</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Penjumlahan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Pengurangan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Perkalian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Pemangkatan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Pembagian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Sisa Bagi</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86" name="Google Shape;186;p2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87" name="Google Shape;187;p27"/>
          <p:cNvPicPr preferRelativeResize="0"/>
          <p:nvPr/>
        </p:nvPicPr>
        <p:blipFill rotWithShape="1">
          <a:blip r:embed="rId5">
            <a:alphaModFix/>
          </a:blip>
          <a:srcRect b="0" l="0" r="0" t="4150"/>
          <a:stretch/>
        </p:blipFill>
        <p:spPr>
          <a:xfrm>
            <a:off x="2367850" y="718348"/>
            <a:ext cx="4408275" cy="3959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93" name="Google Shape;193;p2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4" name="Google Shape;194;p28"/>
          <p:cNvPicPr preferRelativeResize="0"/>
          <p:nvPr/>
        </p:nvPicPr>
        <p:blipFill>
          <a:blip r:embed="rId5">
            <a:alphaModFix/>
          </a:blip>
          <a:stretch>
            <a:fillRect/>
          </a:stretch>
        </p:blipFill>
        <p:spPr>
          <a:xfrm>
            <a:off x="1452313" y="885698"/>
            <a:ext cx="6334863" cy="365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00" name="Google Shape;200;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01" name="Google Shape;201;p29"/>
          <p:cNvSpPr txBox="1"/>
          <p:nvPr/>
        </p:nvSpPr>
        <p:spPr>
          <a:xfrm>
            <a:off x="728350" y="843850"/>
            <a:ext cx="78048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Operator Increment dan Decrement</a:t>
            </a:r>
            <a:endParaRPr sz="3200">
              <a:solidFill>
                <a:schemeClr val="lt1"/>
              </a:solidFill>
              <a:latin typeface="Poppins ExtraBold"/>
              <a:ea typeface="Poppins ExtraBold"/>
              <a:cs typeface="Poppins ExtraBold"/>
              <a:sym typeface="Poppins ExtraBold"/>
            </a:endParaRPr>
          </a:p>
        </p:txBody>
      </p:sp>
      <p:sp>
        <p:nvSpPr>
          <p:cNvPr id="202" name="Google Shape;202;p29"/>
          <p:cNvSpPr txBox="1"/>
          <p:nvPr/>
        </p:nvSpPr>
        <p:spPr>
          <a:xfrm>
            <a:off x="748500" y="1736275"/>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lt1"/>
                </a:solidFill>
                <a:latin typeface="Poppins"/>
                <a:ea typeface="Poppins"/>
                <a:cs typeface="Poppins"/>
                <a:sym typeface="Poppins"/>
              </a:rPr>
              <a:t>Operator increment dan decrement merupakan operator yang digunakan untuk menambah +1 dan mengurangi -1.</a:t>
            </a:r>
            <a:endParaRPr sz="1200">
              <a:solidFill>
                <a:schemeClr val="lt1"/>
              </a:solidFill>
              <a:latin typeface="Poppins"/>
              <a:ea typeface="Poppins"/>
              <a:cs typeface="Poppins"/>
              <a:sym typeface="Poppins"/>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lt1"/>
                </a:solidFill>
                <a:latin typeface="Poppins"/>
                <a:ea typeface="Poppins"/>
                <a:cs typeface="Poppins"/>
                <a:sym typeface="Poppins"/>
              </a:rPr>
              <a:t>Operator increment menggunakan simbol ++ , sedangkan decrement menggunakan simbol --</a:t>
            </a:r>
            <a:endParaRPr sz="1200">
              <a:solidFill>
                <a:schemeClr val="lt1"/>
              </a:solidFill>
              <a:latin typeface="Poppins"/>
              <a:ea typeface="Poppins"/>
              <a:cs typeface="Poppins"/>
              <a:sym typeface="Poppins"/>
            </a:endParaRPr>
          </a:p>
          <a:p>
            <a:pPr indent="0" lvl="0" marL="0" rtl="0" algn="just">
              <a:lnSpc>
                <a:spcPct val="150000"/>
              </a:lnSpc>
              <a:spcBef>
                <a:spcPts val="1200"/>
              </a:spcBef>
              <a:spcAft>
                <a:spcPts val="1200"/>
              </a:spcAft>
              <a:buClr>
                <a:schemeClr val="dk1"/>
              </a:buClr>
              <a:buSzPts val="1100"/>
              <a:buFont typeface="Arial"/>
              <a:buNone/>
            </a:pPr>
            <a:r>
              <a:t/>
            </a:r>
            <a:endParaRPr sz="1200">
              <a:solidFill>
                <a:schemeClr val="lt1"/>
              </a:solidFill>
              <a:latin typeface="Poppins"/>
              <a:ea typeface="Poppins"/>
              <a:cs typeface="Poppins"/>
              <a:sym typeface="Poppins"/>
            </a:endParaRPr>
          </a:p>
        </p:txBody>
      </p:sp>
      <p:pic>
        <p:nvPicPr>
          <p:cNvPr id="203" name="Google Shape;203;p29"/>
          <p:cNvPicPr preferRelativeResize="0"/>
          <p:nvPr/>
        </p:nvPicPr>
        <p:blipFill>
          <a:blip r:embed="rId5">
            <a:alphaModFix/>
          </a:blip>
          <a:stretch>
            <a:fillRect/>
          </a:stretch>
        </p:blipFill>
        <p:spPr>
          <a:xfrm>
            <a:off x="3611463" y="3164364"/>
            <a:ext cx="2038575" cy="152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09" name="Google Shape;209;p3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0" name="Google Shape;210;p30"/>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Operator Logika</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graphicFrame>
        <p:nvGraphicFramePr>
          <p:cNvPr id="211" name="Google Shape;211;p30"/>
          <p:cNvGraphicFramePr/>
          <p:nvPr/>
        </p:nvGraphicFramePr>
        <p:xfrm>
          <a:off x="952500" y="1528075"/>
          <a:ext cx="3000000" cy="3000000"/>
        </p:xfrm>
        <a:graphic>
          <a:graphicData uri="http://schemas.openxmlformats.org/drawingml/2006/table">
            <a:tbl>
              <a:tblPr>
                <a:noFill/>
                <a:tableStyleId>{F27DF3AC-4C97-4822-8484-4AAF9144CE0C}</a:tableStyleId>
              </a:tblPr>
              <a:tblGrid>
                <a:gridCol w="3619500"/>
                <a:gridCol w="3619500"/>
              </a:tblGrid>
              <a:tr h="381000">
                <a:tc>
                  <a:txBody>
                    <a:bodyPr/>
                    <a:lstStyle/>
                    <a:p>
                      <a:pPr indent="0" lvl="0" marL="0" rtl="0" algn="ctr">
                        <a:spcBef>
                          <a:spcPts val="0"/>
                        </a:spcBef>
                        <a:spcAft>
                          <a:spcPts val="0"/>
                        </a:spcAft>
                        <a:buNone/>
                      </a:pPr>
                      <a:r>
                        <a:rPr b="1" lang="en" sz="1200">
                          <a:latin typeface="Poppins"/>
                          <a:ea typeface="Poppins"/>
                          <a:cs typeface="Poppins"/>
                          <a:sym typeface="Poppins"/>
                        </a:rPr>
                        <a:t>Nama Operator</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latin typeface="Poppins"/>
                          <a:ea typeface="Poppins"/>
                          <a:cs typeface="Poppins"/>
                          <a:sym typeface="Poppins"/>
                        </a:rPr>
                        <a:t>Simbol</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Besar</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&gt;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Kecil</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&lt;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Tidak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Besar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&gt;=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Kecil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&lt;=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17" name="Google Shape;217;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18" name="Google Shape;218;p31"/>
          <p:cNvPicPr preferRelativeResize="0"/>
          <p:nvPr/>
        </p:nvPicPr>
        <p:blipFill>
          <a:blip r:embed="rId5">
            <a:alphaModFix/>
          </a:blip>
          <a:stretch>
            <a:fillRect/>
          </a:stretch>
        </p:blipFill>
        <p:spPr>
          <a:xfrm>
            <a:off x="2304800" y="844025"/>
            <a:ext cx="4534376" cy="387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24" name="Google Shape;224;p32"/>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25" name="Google Shape;225;p32"/>
          <p:cNvPicPr preferRelativeResize="0"/>
          <p:nvPr/>
        </p:nvPicPr>
        <p:blipFill>
          <a:blip r:embed="rId5">
            <a:alphaModFix/>
          </a:blip>
          <a:stretch>
            <a:fillRect/>
          </a:stretch>
        </p:blipFill>
        <p:spPr>
          <a:xfrm>
            <a:off x="1409800" y="1067500"/>
            <a:ext cx="6324388" cy="365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72" name="Google Shape;72;p1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PHP</a:t>
            </a:r>
            <a:endParaRPr sz="4200">
              <a:solidFill>
                <a:srgbClr val="FFFFFF"/>
              </a:solidFill>
              <a:latin typeface="Poppins ExtraBold"/>
              <a:ea typeface="Poppins ExtraBold"/>
              <a:cs typeface="Poppins ExtraBold"/>
              <a:sym typeface="Poppins ExtraBold"/>
            </a:endParaRPr>
          </a:p>
        </p:txBody>
      </p:sp>
      <p:sp>
        <p:nvSpPr>
          <p:cNvPr id="75" name="Google Shape;75;p1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76" name="Google Shape;76;p1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77" name="Google Shape;77;p1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31" name="Google Shape;231;p3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OPERATOR</a:t>
            </a:r>
            <a:endParaRPr sz="4200">
              <a:solidFill>
                <a:srgbClr val="FFFFFF"/>
              </a:solidFill>
              <a:latin typeface="Poppins ExtraBold"/>
              <a:ea typeface="Poppins ExtraBold"/>
              <a:cs typeface="Poppins ExtraBold"/>
              <a:sym typeface="Poppins ExtraBold"/>
            </a:endParaRPr>
          </a:p>
        </p:txBody>
      </p:sp>
      <p:sp>
        <p:nvSpPr>
          <p:cNvPr id="234" name="Google Shape;234;p3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235" name="Google Shape;235;p3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36" name="Google Shape;236;p3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42" name="Google Shape;242;p3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43" name="Google Shape;243;p34"/>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
        <p:nvSpPr>
          <p:cNvPr id="244" name="Google Shape;244;p34"/>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Buatlah file php bangun_datar.php untuk menghitung 5 macam luas jenis bangun datar</a:t>
            </a:r>
            <a:endParaRPr sz="1200">
              <a:solidFill>
                <a:srgbClr val="202124"/>
              </a:solidFill>
              <a:latin typeface="Poppins"/>
              <a:ea typeface="Poppins"/>
              <a:cs typeface="Poppins"/>
              <a:sym typeface="Poppins"/>
            </a:endParaRPr>
          </a:p>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Buatlah file php bangun_ruang.php untuk menghitung 3 macam volume bangun ruang</a:t>
            </a:r>
            <a:endParaRPr sz="1200">
              <a:solidFill>
                <a:srgbClr val="202124"/>
              </a:solidFill>
              <a:latin typeface="Poppins"/>
              <a:ea typeface="Poppins"/>
              <a:cs typeface="Poppins"/>
              <a:sym typeface="Poppins"/>
            </a:endParaRPr>
          </a:p>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Buatlah ke dalam folder tugas_php</a:t>
            </a:r>
            <a:endParaRPr sz="1200">
              <a:solidFill>
                <a:srgbClr val="202124"/>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50" name="Google Shape;250;p3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IF - ELSE</a:t>
            </a:r>
            <a:endParaRPr sz="4200">
              <a:solidFill>
                <a:srgbClr val="FFFFFF"/>
              </a:solidFill>
              <a:latin typeface="Poppins ExtraBold"/>
              <a:ea typeface="Poppins ExtraBold"/>
              <a:cs typeface="Poppins ExtraBold"/>
              <a:sym typeface="Poppins ExtraBold"/>
            </a:endParaRPr>
          </a:p>
        </p:txBody>
      </p:sp>
      <p:sp>
        <p:nvSpPr>
          <p:cNvPr id="253" name="Google Shape;253;p3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254" name="Google Shape;254;p3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55" name="Google Shape;255;p3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61" name="Google Shape;261;p3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62" name="Google Shape;262;p36"/>
          <p:cNvPicPr preferRelativeResize="0"/>
          <p:nvPr/>
        </p:nvPicPr>
        <p:blipFill rotWithShape="1">
          <a:blip r:embed="rId5">
            <a:alphaModFix/>
          </a:blip>
          <a:srcRect b="5550" l="3701" r="2109" t="9059"/>
          <a:stretch/>
        </p:blipFill>
        <p:spPr>
          <a:xfrm>
            <a:off x="2706625" y="1702100"/>
            <a:ext cx="3794825" cy="1813700"/>
          </a:xfrm>
          <a:prstGeom prst="rect">
            <a:avLst/>
          </a:prstGeom>
          <a:noFill/>
          <a:ln>
            <a:noFill/>
          </a:ln>
        </p:spPr>
      </p:pic>
      <p:sp>
        <p:nvSpPr>
          <p:cNvPr id="263" name="Google Shape;263;p36"/>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69" name="Google Shape;269;p3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70" name="Google Shape;270;p37"/>
          <p:cNvPicPr preferRelativeResize="0"/>
          <p:nvPr/>
        </p:nvPicPr>
        <p:blipFill>
          <a:blip r:embed="rId5">
            <a:alphaModFix/>
          </a:blip>
          <a:stretch>
            <a:fillRect/>
          </a:stretch>
        </p:blipFill>
        <p:spPr>
          <a:xfrm>
            <a:off x="2790825" y="1419225"/>
            <a:ext cx="3562350" cy="2305050"/>
          </a:xfrm>
          <a:prstGeom prst="rect">
            <a:avLst/>
          </a:prstGeom>
          <a:noFill/>
          <a:ln>
            <a:noFill/>
          </a:ln>
        </p:spPr>
      </p:pic>
      <p:sp>
        <p:nvSpPr>
          <p:cNvPr id="271" name="Google Shape;271;p37"/>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77" name="Google Shape;277;p3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78" name="Google Shape;278;p38"/>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 If -Else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279" name="Google Shape;279;p38"/>
          <p:cNvPicPr preferRelativeResize="0"/>
          <p:nvPr/>
        </p:nvPicPr>
        <p:blipFill rotWithShape="1">
          <a:blip r:embed="rId5">
            <a:alphaModFix/>
          </a:blip>
          <a:srcRect b="0" l="0" r="0" t="32705"/>
          <a:stretch/>
        </p:blipFill>
        <p:spPr>
          <a:xfrm>
            <a:off x="1440738" y="1798650"/>
            <a:ext cx="6262524" cy="2051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3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85" name="Google Shape;285;p3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86" name="Google Shape;286;p39"/>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Latihan Studi Kasus (1)</a:t>
            </a:r>
            <a:endParaRPr sz="3200">
              <a:solidFill>
                <a:schemeClr val="lt1"/>
              </a:solidFill>
              <a:latin typeface="Poppins ExtraBold"/>
              <a:ea typeface="Poppins ExtraBold"/>
              <a:cs typeface="Poppins ExtraBold"/>
              <a:sym typeface="Poppins ExtraBold"/>
            </a:endParaRPr>
          </a:p>
        </p:txBody>
      </p:sp>
      <p:pic>
        <p:nvPicPr>
          <p:cNvPr id="287" name="Google Shape;287;p39"/>
          <p:cNvPicPr preferRelativeResize="0"/>
          <p:nvPr/>
        </p:nvPicPr>
        <p:blipFill>
          <a:blip r:embed="rId5">
            <a:alphaModFix/>
          </a:blip>
          <a:stretch>
            <a:fillRect/>
          </a:stretch>
        </p:blipFill>
        <p:spPr>
          <a:xfrm>
            <a:off x="2389999" y="1605325"/>
            <a:ext cx="4223775" cy="295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93" name="Google Shape;293;p4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94" name="Google Shape;294;p40"/>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Latihan Studi Kasus (2)</a:t>
            </a:r>
            <a:endParaRPr sz="3200">
              <a:solidFill>
                <a:schemeClr val="lt1"/>
              </a:solidFill>
              <a:latin typeface="Poppins ExtraBold"/>
              <a:ea typeface="Poppins ExtraBold"/>
              <a:cs typeface="Poppins ExtraBold"/>
              <a:sym typeface="Poppins ExtraBold"/>
            </a:endParaRPr>
          </a:p>
        </p:txBody>
      </p:sp>
      <p:pic>
        <p:nvPicPr>
          <p:cNvPr id="295" name="Google Shape;295;p40"/>
          <p:cNvPicPr preferRelativeResize="0"/>
          <p:nvPr/>
        </p:nvPicPr>
        <p:blipFill>
          <a:blip r:embed="rId5">
            <a:alphaModFix/>
          </a:blip>
          <a:stretch>
            <a:fillRect/>
          </a:stretch>
        </p:blipFill>
        <p:spPr>
          <a:xfrm>
            <a:off x="3151025" y="1507825"/>
            <a:ext cx="2701675" cy="3214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01" name="Google Shape;301;p41"/>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IF ELSE</a:t>
            </a:r>
            <a:endParaRPr sz="4200">
              <a:solidFill>
                <a:srgbClr val="FFFFFF"/>
              </a:solidFill>
              <a:latin typeface="Poppins ExtraBold"/>
              <a:ea typeface="Poppins ExtraBold"/>
              <a:cs typeface="Poppins ExtraBold"/>
              <a:sym typeface="Poppins ExtraBold"/>
            </a:endParaRPr>
          </a:p>
        </p:txBody>
      </p:sp>
      <p:sp>
        <p:nvSpPr>
          <p:cNvPr id="304" name="Google Shape;304;p41"/>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305" name="Google Shape;305;p4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06" name="Google Shape;306;p41"/>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312" name="Google Shape;312;p4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13" name="Google Shape;313;p42"/>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Tugas</a:t>
            </a:r>
            <a:endParaRPr sz="3200">
              <a:solidFill>
                <a:schemeClr val="lt1"/>
              </a:solidFill>
              <a:latin typeface="Poppins ExtraBold"/>
              <a:ea typeface="Poppins ExtraBold"/>
              <a:cs typeface="Poppins ExtraBold"/>
              <a:sym typeface="Poppins ExtraBold"/>
            </a:endParaRPr>
          </a:p>
        </p:txBody>
      </p:sp>
      <p:sp>
        <p:nvSpPr>
          <p:cNvPr id="314" name="Google Shape;314;p42"/>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Buatlah file php </a:t>
            </a:r>
            <a:r>
              <a:rPr b="1" lang="en" sz="1200">
                <a:solidFill>
                  <a:schemeClr val="lt1"/>
                </a:solidFill>
                <a:latin typeface="Poppins"/>
                <a:ea typeface="Poppins"/>
                <a:cs typeface="Poppins"/>
                <a:sym typeface="Poppins"/>
              </a:rPr>
              <a:t>kategori.php </a:t>
            </a:r>
            <a:r>
              <a:rPr lang="en" sz="1200">
                <a:solidFill>
                  <a:schemeClr val="lt1"/>
                </a:solidFill>
                <a:latin typeface="Poppins"/>
                <a:ea typeface="Poppins"/>
                <a:cs typeface="Poppins"/>
                <a:sym typeface="Poppins"/>
              </a:rPr>
              <a:t>untuk menghitung nilai BMI</a:t>
            </a:r>
            <a:endParaRPr sz="1200">
              <a:solidFill>
                <a:schemeClr val="lt1"/>
              </a:solidFill>
              <a:latin typeface="Poppins"/>
              <a:ea typeface="Poppins"/>
              <a:cs typeface="Poppins"/>
              <a:sym typeface="Poppins"/>
            </a:endParaRPr>
          </a:p>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Inputan 3 variable : nama, tinggi badan dan berat badan</a:t>
            </a:r>
            <a:endParaRPr sz="1200">
              <a:solidFill>
                <a:schemeClr val="lt1"/>
              </a:solidFill>
              <a:latin typeface="Poppins"/>
              <a:ea typeface="Poppins"/>
              <a:cs typeface="Poppins"/>
              <a:sym typeface="Poppins"/>
            </a:endParaRPr>
          </a:p>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Output yang dihasilkan : “Halo, nama. Nilai BMI anda adalah ….., anda termasuk (kurus, sedang, gemuk)”</a:t>
            </a:r>
            <a:endParaRPr sz="1200">
              <a:solidFill>
                <a:schemeClr val="lt1"/>
              </a:solidFill>
              <a:latin typeface="Poppins"/>
              <a:ea typeface="Poppins"/>
              <a:cs typeface="Poppins"/>
              <a:sym typeface="Poppins"/>
            </a:endParaRPr>
          </a:p>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Buatlah ke dalam folder </a:t>
            </a:r>
            <a:r>
              <a:rPr b="1" lang="en" sz="1200">
                <a:solidFill>
                  <a:schemeClr val="lt1"/>
                </a:solidFill>
                <a:latin typeface="Poppins"/>
                <a:ea typeface="Poppins"/>
                <a:cs typeface="Poppins"/>
                <a:sym typeface="Poppins"/>
              </a:rPr>
              <a:t>tugas_php</a:t>
            </a:r>
            <a:endParaRPr b="1" sz="120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PHP</a:t>
            </a:r>
            <a:endParaRPr sz="3200">
              <a:solidFill>
                <a:schemeClr val="dk1"/>
              </a:solidFill>
              <a:latin typeface="Poppins ExtraBold"/>
              <a:ea typeface="Poppins ExtraBold"/>
              <a:cs typeface="Poppins ExtraBold"/>
              <a:sym typeface="Poppins ExtraBold"/>
            </a:endParaRPr>
          </a:p>
        </p:txBody>
      </p:sp>
      <p:sp>
        <p:nvSpPr>
          <p:cNvPr id="83" name="Google Shape;83;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4" name="Google Shape;84;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5" name="Google Shape;85;p16"/>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Latar Belakang</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PHP diciptakan oleh Rasmus Lerdorf seorang pemrogram C, dan digunakan untuk mencatat jumlah pengunjung pada homepage-nya. Pada awal tahun 1995 dirilis PHP/FI (Form Interpreter) yang memiliki kemampuan dasar membangun aplikasi web, memproses form dan mendukung data mySQL</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Deskripsi</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PHP adalah singkatan dari "PHP: Hypertext Prepocessor", yaitu bahasa pemrograman yang digunakan secara luas untuk penanganan pembuatan dan pengembangan sebuah situs web dan bisa digunakan bersamaan dengan HTML.</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Manfaat </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Fungsi PHP secara umum ialah untuk mengakses layanan Web dan mengubah halaman HTML statis menjadi halaman dinamis. Memanfaatkan fungsi PHP dengan baik akan otomatis bisa mengembangkan situs web statis atau situs web. Sebagai bahasa pemrograman yang biasanya diterapkan untuk membuat website.</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1200"/>
              </a:spcAft>
              <a:buNone/>
            </a:pPr>
            <a:r>
              <a:t/>
            </a:r>
            <a:endParaRPr sz="1000">
              <a:solidFill>
                <a:srgbClr val="161616"/>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4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20" name="Google Shape;320;p4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SWITCH CASE</a:t>
            </a:r>
            <a:endParaRPr sz="4200">
              <a:solidFill>
                <a:srgbClr val="FFFFFF"/>
              </a:solidFill>
              <a:latin typeface="Poppins ExtraBold"/>
              <a:ea typeface="Poppins ExtraBold"/>
              <a:cs typeface="Poppins ExtraBold"/>
              <a:sym typeface="Poppins ExtraBold"/>
            </a:endParaRPr>
          </a:p>
        </p:txBody>
      </p:sp>
      <p:sp>
        <p:nvSpPr>
          <p:cNvPr id="323" name="Google Shape;323;p4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324" name="Google Shape;324;p4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25" name="Google Shape;325;p4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331" name="Google Shape;331;p4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332" name="Google Shape;332;p44"/>
          <p:cNvPicPr preferRelativeResize="0"/>
          <p:nvPr/>
        </p:nvPicPr>
        <p:blipFill>
          <a:blip r:embed="rId5">
            <a:alphaModFix/>
          </a:blip>
          <a:stretch>
            <a:fillRect/>
          </a:stretch>
        </p:blipFill>
        <p:spPr>
          <a:xfrm>
            <a:off x="1908150" y="792526"/>
            <a:ext cx="5327699" cy="3815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38" name="Google Shape;338;p4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a:t>
            </a:r>
            <a:r>
              <a:rPr lang="en" sz="4200">
                <a:solidFill>
                  <a:srgbClr val="FFFFFF"/>
                </a:solidFill>
                <a:latin typeface="Poppins ExtraBold"/>
                <a:ea typeface="Poppins ExtraBold"/>
                <a:cs typeface="Poppins ExtraBold"/>
                <a:sym typeface="Poppins ExtraBold"/>
              </a:rPr>
              <a:t>SWITCH CASE</a:t>
            </a:r>
            <a:endParaRPr sz="4200">
              <a:solidFill>
                <a:srgbClr val="FFFFFF"/>
              </a:solidFill>
              <a:latin typeface="Poppins ExtraBold"/>
              <a:ea typeface="Poppins ExtraBold"/>
              <a:cs typeface="Poppins ExtraBold"/>
              <a:sym typeface="Poppins ExtraBold"/>
            </a:endParaRPr>
          </a:p>
        </p:txBody>
      </p:sp>
      <p:sp>
        <p:nvSpPr>
          <p:cNvPr id="341" name="Google Shape;341;p4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342" name="Google Shape;342;p4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43" name="Google Shape;343;p4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349" name="Google Shape;349;p4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50" name="Google Shape;350;p46"/>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Tugas</a:t>
            </a:r>
            <a:endParaRPr sz="3200">
              <a:solidFill>
                <a:schemeClr val="lt1"/>
              </a:solidFill>
              <a:latin typeface="Poppins ExtraBold"/>
              <a:ea typeface="Poppins ExtraBold"/>
              <a:cs typeface="Poppins ExtraBold"/>
              <a:sym typeface="Poppins ExtraBold"/>
            </a:endParaRPr>
          </a:p>
        </p:txBody>
      </p:sp>
      <p:sp>
        <p:nvSpPr>
          <p:cNvPr id="351" name="Google Shape;351;p46"/>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Buatlah file php nilai.php untuk menghitung kategori </a:t>
            </a:r>
            <a:br>
              <a:rPr lang="en" sz="1200">
                <a:solidFill>
                  <a:schemeClr val="lt1"/>
                </a:solidFill>
                <a:latin typeface="Poppins"/>
                <a:ea typeface="Poppins"/>
                <a:cs typeface="Poppins"/>
                <a:sym typeface="Poppins"/>
              </a:rPr>
            </a:br>
            <a:r>
              <a:rPr b="1" lang="en" sz="1200">
                <a:solidFill>
                  <a:schemeClr val="lt1"/>
                </a:solidFill>
                <a:latin typeface="Poppins"/>
                <a:ea typeface="Poppins"/>
                <a:cs typeface="Poppins"/>
                <a:sym typeface="Poppins"/>
              </a:rPr>
              <a:t>nilai A (90-100), B (80-90), C(70-80), D(0-70)</a:t>
            </a:r>
            <a:endParaRPr b="1" sz="1200">
              <a:solidFill>
                <a:schemeClr val="lt1"/>
              </a:solidFill>
              <a:latin typeface="Poppins"/>
              <a:ea typeface="Poppins"/>
              <a:cs typeface="Poppins"/>
              <a:sym typeface="Poppins"/>
            </a:endParaRPr>
          </a:p>
          <a:p>
            <a:pPr indent="-304800" lvl="0" marL="457200" rtl="0" algn="just">
              <a:lnSpc>
                <a:spcPct val="200000"/>
              </a:lnSpc>
              <a:spcBef>
                <a:spcPts val="0"/>
              </a:spcBef>
              <a:spcAft>
                <a:spcPts val="0"/>
              </a:spcAft>
              <a:buClr>
                <a:schemeClr val="lt1"/>
              </a:buClr>
              <a:buSzPts val="1200"/>
              <a:buFont typeface="Poppins"/>
              <a:buAutoNum type="arabicPeriod"/>
            </a:pPr>
            <a:r>
              <a:rPr lang="en" sz="1200">
                <a:solidFill>
                  <a:schemeClr val="lt1"/>
                </a:solidFill>
                <a:latin typeface="Poppins"/>
                <a:ea typeface="Poppins"/>
                <a:cs typeface="Poppins"/>
                <a:sym typeface="Poppins"/>
              </a:rPr>
              <a:t>Buatlah ke dalam folder </a:t>
            </a:r>
            <a:r>
              <a:rPr b="1" lang="en" sz="1200">
                <a:solidFill>
                  <a:schemeClr val="lt1"/>
                </a:solidFill>
                <a:latin typeface="Poppins"/>
                <a:ea typeface="Poppins"/>
                <a:cs typeface="Poppins"/>
                <a:sym typeface="Poppins"/>
              </a:rPr>
              <a:t>tugas_php</a:t>
            </a:r>
            <a:r>
              <a:rPr lang="en" sz="1200">
                <a:solidFill>
                  <a:schemeClr val="lt1"/>
                </a:solidFill>
                <a:latin typeface="Poppins"/>
                <a:ea typeface="Poppins"/>
                <a:cs typeface="Poppins"/>
                <a:sym typeface="Poppins"/>
              </a:rPr>
              <a:t>.</a:t>
            </a:r>
            <a:endParaRPr sz="1200">
              <a:solidFill>
                <a:schemeClr val="lt1"/>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57" name="Google Shape;357;p4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LOOPING</a:t>
            </a:r>
            <a:endParaRPr sz="4200">
              <a:solidFill>
                <a:srgbClr val="FFFFFF"/>
              </a:solidFill>
              <a:latin typeface="Poppins ExtraBold"/>
              <a:ea typeface="Poppins ExtraBold"/>
              <a:cs typeface="Poppins ExtraBold"/>
              <a:sym typeface="Poppins ExtraBold"/>
            </a:endParaRPr>
          </a:p>
        </p:txBody>
      </p:sp>
      <p:sp>
        <p:nvSpPr>
          <p:cNvPr id="360" name="Google Shape;360;p4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361" name="Google Shape;361;p4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62" name="Google Shape;362;p4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368" name="Google Shape;368;p4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69" name="Google Shape;369;p48"/>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
        <p:nvSpPr>
          <p:cNvPr id="370" name="Google Shape;370;p48"/>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5"/>
              </a:rPr>
              <a:t>https://www.youtube.com/watch?v=nGLvamg0efM</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6"/>
              </a:rPr>
              <a:t>https://www.youtube.com/watch?v=A2l7D6i5bRY</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1200"/>
              </a:spcAft>
              <a:buClr>
                <a:schemeClr val="dk1"/>
              </a:buClr>
              <a:buSzPts val="1100"/>
              <a:buFont typeface="Arial"/>
              <a:buNone/>
            </a:pPr>
            <a:r>
              <a:rPr lang="en" sz="1200" u="sng">
                <a:solidFill>
                  <a:schemeClr val="hlink"/>
                </a:solidFill>
                <a:latin typeface="Poppins"/>
                <a:ea typeface="Poppins"/>
                <a:cs typeface="Poppins"/>
                <a:sym typeface="Poppins"/>
                <a:hlinkClick r:id="rId7"/>
              </a:rPr>
              <a:t>https://www.petanikode.com/php-perulangan/</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4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376" name="Google Shape;376;p4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77" name="Google Shape;377;p49"/>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For</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378" name="Google Shape;378;p49"/>
          <p:cNvPicPr preferRelativeResize="0"/>
          <p:nvPr/>
        </p:nvPicPr>
        <p:blipFill>
          <a:blip r:embed="rId5">
            <a:alphaModFix/>
          </a:blip>
          <a:stretch>
            <a:fillRect/>
          </a:stretch>
        </p:blipFill>
        <p:spPr>
          <a:xfrm>
            <a:off x="2757425" y="1784000"/>
            <a:ext cx="3488900" cy="141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384" name="Google Shape;384;p5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85" name="Google Shape;385;p50"/>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For</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386" name="Google Shape;386;p50"/>
          <p:cNvPicPr preferRelativeResize="0"/>
          <p:nvPr/>
        </p:nvPicPr>
        <p:blipFill>
          <a:blip r:embed="rId5">
            <a:alphaModFix/>
          </a:blip>
          <a:stretch>
            <a:fillRect/>
          </a:stretch>
        </p:blipFill>
        <p:spPr>
          <a:xfrm>
            <a:off x="3049400" y="2162675"/>
            <a:ext cx="3045200" cy="1309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392" name="Google Shape;392;p5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93" name="Google Shape;393;p51"/>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For</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394" name="Google Shape;394;p51"/>
          <p:cNvPicPr preferRelativeResize="0"/>
          <p:nvPr/>
        </p:nvPicPr>
        <p:blipFill>
          <a:blip r:embed="rId5">
            <a:alphaModFix/>
          </a:blip>
          <a:stretch>
            <a:fillRect/>
          </a:stretch>
        </p:blipFill>
        <p:spPr>
          <a:xfrm>
            <a:off x="3278251" y="1594650"/>
            <a:ext cx="2405175" cy="2928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00" name="Google Shape;400;p5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01" name="Google Shape;401;p52"/>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02" name="Google Shape;402;p52"/>
          <p:cNvPicPr preferRelativeResize="0"/>
          <p:nvPr/>
        </p:nvPicPr>
        <p:blipFill>
          <a:blip r:embed="rId5">
            <a:alphaModFix/>
          </a:blip>
          <a:stretch>
            <a:fillRect/>
          </a:stretch>
        </p:blipFill>
        <p:spPr>
          <a:xfrm>
            <a:off x="2796375" y="2193573"/>
            <a:ext cx="3563400" cy="134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91" name="Google Shape;91;p1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SINTAKS DASAR</a:t>
            </a:r>
            <a:endParaRPr sz="4200">
              <a:solidFill>
                <a:srgbClr val="FFFFFF"/>
              </a:solidFill>
              <a:latin typeface="Poppins ExtraBold"/>
              <a:ea typeface="Poppins ExtraBold"/>
              <a:cs typeface="Poppins ExtraBold"/>
              <a:sym typeface="Poppins ExtraBold"/>
            </a:endParaRPr>
          </a:p>
        </p:txBody>
      </p:sp>
      <p:sp>
        <p:nvSpPr>
          <p:cNvPr id="94" name="Google Shape;94;p1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95" name="Google Shape;95;p1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96" name="Google Shape;96;p1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08" name="Google Shape;408;p5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09" name="Google Shape;409;p53"/>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10" name="Google Shape;410;p53"/>
          <p:cNvPicPr preferRelativeResize="0"/>
          <p:nvPr/>
        </p:nvPicPr>
        <p:blipFill>
          <a:blip r:embed="rId5">
            <a:alphaModFix/>
          </a:blip>
          <a:stretch>
            <a:fillRect/>
          </a:stretch>
        </p:blipFill>
        <p:spPr>
          <a:xfrm>
            <a:off x="2486238" y="1920750"/>
            <a:ext cx="4031275" cy="1939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16" name="Google Shape;416;p5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17" name="Google Shape;417;p54"/>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18" name="Google Shape;418;p54"/>
          <p:cNvPicPr preferRelativeResize="0"/>
          <p:nvPr/>
        </p:nvPicPr>
        <p:blipFill>
          <a:blip r:embed="rId5">
            <a:alphaModFix/>
          </a:blip>
          <a:stretch>
            <a:fillRect/>
          </a:stretch>
        </p:blipFill>
        <p:spPr>
          <a:xfrm>
            <a:off x="3556225" y="1629697"/>
            <a:ext cx="1688900" cy="2798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5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24" name="Google Shape;424;p5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25" name="Google Shape;425;p55"/>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Do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26" name="Google Shape;426;p55"/>
          <p:cNvPicPr preferRelativeResize="0"/>
          <p:nvPr/>
        </p:nvPicPr>
        <p:blipFill>
          <a:blip r:embed="rId5">
            <a:alphaModFix/>
          </a:blip>
          <a:stretch>
            <a:fillRect/>
          </a:stretch>
        </p:blipFill>
        <p:spPr>
          <a:xfrm>
            <a:off x="2949300" y="1933575"/>
            <a:ext cx="3105150" cy="1276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32" name="Google Shape;432;p5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33" name="Google Shape;433;p56"/>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Do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34" name="Google Shape;434;p56"/>
          <p:cNvPicPr preferRelativeResize="0"/>
          <p:nvPr/>
        </p:nvPicPr>
        <p:blipFill>
          <a:blip r:embed="rId5">
            <a:alphaModFix/>
          </a:blip>
          <a:stretch>
            <a:fillRect/>
          </a:stretch>
        </p:blipFill>
        <p:spPr>
          <a:xfrm>
            <a:off x="2606362" y="1889200"/>
            <a:ext cx="3791025" cy="1802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5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40" name="Google Shape;440;p5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41" name="Google Shape;441;p57"/>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Do While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42" name="Google Shape;442;p57"/>
          <p:cNvPicPr preferRelativeResize="0"/>
          <p:nvPr/>
        </p:nvPicPr>
        <p:blipFill>
          <a:blip r:embed="rId5">
            <a:alphaModFix/>
          </a:blip>
          <a:stretch>
            <a:fillRect/>
          </a:stretch>
        </p:blipFill>
        <p:spPr>
          <a:xfrm>
            <a:off x="3681076" y="1482176"/>
            <a:ext cx="1781825" cy="3147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5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48" name="Google Shape;448;p5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49" name="Google Shape;449;p58"/>
          <p:cNvSpPr txBox="1"/>
          <p:nvPr/>
        </p:nvSpPr>
        <p:spPr>
          <a:xfrm>
            <a:off x="904575" y="539050"/>
            <a:ext cx="71946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Foreach</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50" name="Google Shape;450;p58"/>
          <p:cNvPicPr preferRelativeResize="0"/>
          <p:nvPr/>
        </p:nvPicPr>
        <p:blipFill>
          <a:blip r:embed="rId5">
            <a:alphaModFix/>
          </a:blip>
          <a:stretch>
            <a:fillRect/>
          </a:stretch>
        </p:blipFill>
        <p:spPr>
          <a:xfrm>
            <a:off x="2839763" y="1539450"/>
            <a:ext cx="3324225" cy="2781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5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56" name="Google Shape;456;p5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57" name="Google Shape;457;p59"/>
          <p:cNvSpPr txBox="1"/>
          <p:nvPr/>
        </p:nvSpPr>
        <p:spPr>
          <a:xfrm>
            <a:off x="904575" y="539050"/>
            <a:ext cx="71946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Looping Foreach</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58" name="Google Shape;458;p59"/>
          <p:cNvPicPr preferRelativeResize="0"/>
          <p:nvPr/>
        </p:nvPicPr>
        <p:blipFill>
          <a:blip r:embed="rId5">
            <a:alphaModFix/>
          </a:blip>
          <a:stretch>
            <a:fillRect/>
          </a:stretch>
        </p:blipFill>
        <p:spPr>
          <a:xfrm>
            <a:off x="2926250" y="1781400"/>
            <a:ext cx="3151250" cy="221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6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64" name="Google Shape;464;p6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65" name="Google Shape;465;p60"/>
          <p:cNvSpPr txBox="1"/>
          <p:nvPr/>
        </p:nvSpPr>
        <p:spPr>
          <a:xfrm>
            <a:off x="904575" y="539050"/>
            <a:ext cx="71946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Latihan Studi Kasus (1)</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
        <p:nvSpPr>
          <p:cNvPr id="466" name="Google Shape;466;p60"/>
          <p:cNvSpPr/>
          <p:nvPr/>
        </p:nvSpPr>
        <p:spPr>
          <a:xfrm>
            <a:off x="3167850" y="1367525"/>
            <a:ext cx="2808300" cy="32361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t>1 x 1 	= 1</a:t>
            </a:r>
            <a:endParaRPr sz="1200"/>
          </a:p>
          <a:p>
            <a:pPr indent="0" lvl="0" marL="0" rtl="0" algn="l">
              <a:lnSpc>
                <a:spcPct val="150000"/>
              </a:lnSpc>
              <a:spcBef>
                <a:spcPts val="0"/>
              </a:spcBef>
              <a:spcAft>
                <a:spcPts val="0"/>
              </a:spcAft>
              <a:buClr>
                <a:srgbClr val="000000"/>
              </a:buClr>
              <a:buSzPts val="1100"/>
              <a:buFont typeface="Arial"/>
              <a:buNone/>
            </a:pPr>
            <a:r>
              <a:rPr lang="en" sz="1200">
                <a:solidFill>
                  <a:srgbClr val="000000"/>
                </a:solidFill>
              </a:rPr>
              <a:t>1 x 2 = 2</a:t>
            </a:r>
            <a:endParaRPr sz="1200"/>
          </a:p>
          <a:p>
            <a:pPr indent="0" lvl="0" marL="0" rtl="0" algn="l">
              <a:lnSpc>
                <a:spcPct val="150000"/>
              </a:lnSpc>
              <a:spcBef>
                <a:spcPts val="0"/>
              </a:spcBef>
              <a:spcAft>
                <a:spcPts val="0"/>
              </a:spcAft>
              <a:buNone/>
            </a:pPr>
            <a:r>
              <a:rPr lang="en" sz="1200"/>
              <a:t>1 x 3 = 3</a:t>
            </a:r>
            <a:endParaRPr sz="1200"/>
          </a:p>
          <a:p>
            <a:pPr indent="0" lvl="0" marL="0" rtl="0" algn="l">
              <a:lnSpc>
                <a:spcPct val="150000"/>
              </a:lnSpc>
              <a:spcBef>
                <a:spcPts val="0"/>
              </a:spcBef>
              <a:spcAft>
                <a:spcPts val="0"/>
              </a:spcAft>
              <a:buNone/>
            </a:pPr>
            <a:r>
              <a:rPr lang="en" sz="1200">
                <a:solidFill>
                  <a:srgbClr val="000000"/>
                </a:solidFill>
              </a:rPr>
              <a:t>1 x 4 = 4</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5 = 5</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6 = 6</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7 = 7</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8 = 8</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9 = 9</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1 x 10 = 10</a:t>
            </a:r>
            <a:endParaRPr sz="1200">
              <a:solidFill>
                <a:srgbClr val="000000"/>
              </a:solidFill>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6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72" name="Google Shape;472;p6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73" name="Google Shape;473;p61"/>
          <p:cNvSpPr txBox="1"/>
          <p:nvPr/>
        </p:nvSpPr>
        <p:spPr>
          <a:xfrm>
            <a:off x="904575" y="539050"/>
            <a:ext cx="71946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Latihan Studi Kasus (2)</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74" name="Google Shape;474;p61"/>
          <p:cNvPicPr preferRelativeResize="0"/>
          <p:nvPr/>
        </p:nvPicPr>
        <p:blipFill>
          <a:blip r:embed="rId5">
            <a:alphaModFix/>
          </a:blip>
          <a:stretch>
            <a:fillRect/>
          </a:stretch>
        </p:blipFill>
        <p:spPr>
          <a:xfrm>
            <a:off x="3007283" y="1610950"/>
            <a:ext cx="3129424" cy="2903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6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80" name="Google Shape;480;p6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481" name="Google Shape;481;p62"/>
          <p:cNvSpPr txBox="1"/>
          <p:nvPr/>
        </p:nvSpPr>
        <p:spPr>
          <a:xfrm>
            <a:off x="904575" y="539050"/>
            <a:ext cx="71946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Latihan Studi Kasus (3)</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482" name="Google Shape;482;p62"/>
          <p:cNvPicPr preferRelativeResize="0"/>
          <p:nvPr/>
        </p:nvPicPr>
        <p:blipFill>
          <a:blip r:embed="rId5">
            <a:alphaModFix/>
          </a:blip>
          <a:stretch>
            <a:fillRect/>
          </a:stretch>
        </p:blipFill>
        <p:spPr>
          <a:xfrm>
            <a:off x="3227900" y="1321200"/>
            <a:ext cx="2688175" cy="3483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102" name="Google Shape;102;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3" name="Google Shape;103;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4" name="Google Shape;104;p18"/>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5"/>
              </a:rPr>
              <a:t>https://www.youtube.com/watch?v=l1W2OwV5rgY&amp;list=PLFIM0718LjIUqXfmEIBE3-uzERZPh3vp6</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6"/>
              </a:rPr>
              <a:t>https://www.youtube.com/watch?v=TaBWhb5SPfc</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7"/>
              </a:rPr>
              <a:t>https://www.petanikode.com/tutorial/php/</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1200"/>
              </a:spcAft>
              <a:buClr>
                <a:srgbClr val="000000"/>
              </a:buClr>
              <a:buSzPts val="1100"/>
              <a:buFont typeface="Arial"/>
              <a:buNone/>
            </a:pPr>
            <a:r>
              <a:t/>
            </a:r>
            <a:endParaRPr sz="1200">
              <a:solidFill>
                <a:srgbClr val="161616"/>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6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488" name="Google Shape;488;p6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3"/>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a:t>
            </a:r>
            <a:r>
              <a:rPr lang="en" sz="4200">
                <a:solidFill>
                  <a:srgbClr val="FFFFFF"/>
                </a:solidFill>
                <a:latin typeface="Poppins ExtraBold"/>
                <a:ea typeface="Poppins ExtraBold"/>
                <a:cs typeface="Poppins ExtraBold"/>
                <a:sym typeface="Poppins ExtraBold"/>
              </a:rPr>
              <a:t>LOOPING</a:t>
            </a:r>
            <a:endParaRPr sz="4200">
              <a:solidFill>
                <a:srgbClr val="FFFFFF"/>
              </a:solidFill>
              <a:latin typeface="Poppins ExtraBold"/>
              <a:ea typeface="Poppins ExtraBold"/>
              <a:cs typeface="Poppins ExtraBold"/>
              <a:sym typeface="Poppins ExtraBold"/>
            </a:endParaRPr>
          </a:p>
        </p:txBody>
      </p:sp>
      <p:sp>
        <p:nvSpPr>
          <p:cNvPr id="491" name="Google Shape;491;p6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492" name="Google Shape;492;p6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493" name="Google Shape;493;p6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6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499" name="Google Shape;499;p6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00" name="Google Shape;500;p64"/>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
        <p:nvSpPr>
          <p:cNvPr id="501" name="Google Shape;501;p64"/>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02124"/>
              </a:buClr>
              <a:buSzPts val="1200"/>
              <a:buAutoNum type="arabicPeriod"/>
            </a:pPr>
            <a:r>
              <a:rPr lang="en" sz="1200">
                <a:solidFill>
                  <a:srgbClr val="202124"/>
                </a:solidFill>
                <a:latin typeface="Poppins"/>
                <a:ea typeface="Poppins"/>
                <a:cs typeface="Poppins"/>
                <a:sym typeface="Poppins"/>
              </a:rPr>
              <a:t>Buatlah 2 file php, </a:t>
            </a:r>
            <a:r>
              <a:rPr b="1" lang="en" sz="1200">
                <a:solidFill>
                  <a:srgbClr val="202124"/>
                </a:solidFill>
                <a:latin typeface="Poppins"/>
                <a:ea typeface="Poppins"/>
                <a:cs typeface="Poppins"/>
                <a:sym typeface="Poppins"/>
              </a:rPr>
              <a:t>looping1.php </a:t>
            </a:r>
            <a:r>
              <a:rPr lang="en" sz="1200">
                <a:solidFill>
                  <a:srgbClr val="202124"/>
                </a:solidFill>
                <a:latin typeface="Poppins"/>
                <a:ea typeface="Poppins"/>
                <a:cs typeface="Poppins"/>
                <a:sym typeface="Poppins"/>
              </a:rPr>
              <a:t>dan </a:t>
            </a:r>
            <a:r>
              <a:rPr b="1" lang="en" sz="1200">
                <a:solidFill>
                  <a:srgbClr val="202124"/>
                </a:solidFill>
                <a:latin typeface="Poppins"/>
                <a:ea typeface="Poppins"/>
                <a:cs typeface="Poppins"/>
                <a:sym typeface="Poppins"/>
              </a:rPr>
              <a:t>looping2.php </a:t>
            </a:r>
            <a:r>
              <a:rPr lang="en" sz="1200">
                <a:solidFill>
                  <a:srgbClr val="202124"/>
                </a:solidFill>
                <a:latin typeface="Poppins"/>
                <a:ea typeface="Poppins"/>
                <a:cs typeface="Poppins"/>
                <a:sym typeface="Poppins"/>
              </a:rPr>
              <a:t>yang akan menghasilkan data berikut</a:t>
            </a:r>
            <a:endParaRPr sz="1200">
              <a:solidFill>
                <a:srgbClr val="202124"/>
              </a:solidFill>
              <a:latin typeface="Poppins"/>
              <a:ea typeface="Poppins"/>
              <a:cs typeface="Poppins"/>
              <a:sym typeface="Poppins"/>
            </a:endParaRPr>
          </a:p>
          <a:p>
            <a:pPr indent="0" lvl="0" marL="457200" rtl="0" algn="l">
              <a:lnSpc>
                <a:spcPct val="150000"/>
              </a:lnSpc>
              <a:spcBef>
                <a:spcPts val="1200"/>
              </a:spcBef>
              <a:spcAft>
                <a:spcPts val="0"/>
              </a:spcAft>
              <a:buClr>
                <a:schemeClr val="dk1"/>
              </a:buClr>
              <a:buSzPts val="1100"/>
              <a:buFont typeface="Arial"/>
              <a:buNone/>
            </a:pPr>
            <a:r>
              <a:t/>
            </a:r>
            <a:endParaRPr sz="1200">
              <a:solidFill>
                <a:srgbClr val="202124"/>
              </a:solidFill>
              <a:latin typeface="Poppins"/>
              <a:ea typeface="Poppins"/>
              <a:cs typeface="Poppins"/>
              <a:sym typeface="Poppins"/>
            </a:endParaRPr>
          </a:p>
          <a:p>
            <a:pPr indent="0" lvl="0" marL="457200" rtl="0" algn="l">
              <a:lnSpc>
                <a:spcPct val="150000"/>
              </a:lnSpc>
              <a:spcBef>
                <a:spcPts val="1200"/>
              </a:spcBef>
              <a:spcAft>
                <a:spcPts val="0"/>
              </a:spcAft>
              <a:buClr>
                <a:schemeClr val="dk1"/>
              </a:buClr>
              <a:buSzPts val="1100"/>
              <a:buFont typeface="Arial"/>
              <a:buNone/>
            </a:pPr>
            <a:r>
              <a:t/>
            </a:r>
            <a:endParaRPr sz="1200">
              <a:solidFill>
                <a:srgbClr val="202124"/>
              </a:solidFill>
              <a:latin typeface="Poppins"/>
              <a:ea typeface="Poppins"/>
              <a:cs typeface="Poppins"/>
              <a:sym typeface="Poppins"/>
            </a:endParaRPr>
          </a:p>
          <a:p>
            <a:pPr indent="0" lvl="0" marL="457200" rtl="0" algn="l">
              <a:lnSpc>
                <a:spcPct val="150000"/>
              </a:lnSpc>
              <a:spcBef>
                <a:spcPts val="1200"/>
              </a:spcBef>
              <a:spcAft>
                <a:spcPts val="0"/>
              </a:spcAft>
              <a:buNone/>
            </a:pPr>
            <a:r>
              <a:t/>
            </a:r>
            <a:endParaRPr sz="1200">
              <a:solidFill>
                <a:srgbClr val="202124"/>
              </a:solidFill>
              <a:latin typeface="Poppins"/>
              <a:ea typeface="Poppins"/>
              <a:cs typeface="Poppins"/>
              <a:sym typeface="Poppins"/>
            </a:endParaRPr>
          </a:p>
          <a:p>
            <a:pPr indent="0" lvl="0" marL="457200" rtl="0" algn="l">
              <a:lnSpc>
                <a:spcPct val="150000"/>
              </a:lnSpc>
              <a:spcBef>
                <a:spcPts val="1200"/>
              </a:spcBef>
              <a:spcAft>
                <a:spcPts val="0"/>
              </a:spcAft>
              <a:buNone/>
            </a:pPr>
            <a:r>
              <a:t/>
            </a:r>
            <a:endParaRPr sz="1200">
              <a:solidFill>
                <a:srgbClr val="202124"/>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202124"/>
              </a:solidFill>
              <a:latin typeface="Poppins"/>
              <a:ea typeface="Poppins"/>
              <a:cs typeface="Poppins"/>
              <a:sym typeface="Poppins"/>
            </a:endParaRPr>
          </a:p>
          <a:p>
            <a:pPr indent="0" lvl="0" marL="457200" rtl="0" algn="l">
              <a:lnSpc>
                <a:spcPct val="150000"/>
              </a:lnSpc>
              <a:spcBef>
                <a:spcPts val="1200"/>
              </a:spcBef>
              <a:spcAft>
                <a:spcPts val="0"/>
              </a:spcAft>
              <a:buClr>
                <a:schemeClr val="dk1"/>
              </a:buClr>
              <a:buSzPts val="1100"/>
              <a:buFont typeface="Arial"/>
              <a:buNone/>
            </a:pPr>
            <a:r>
              <a:t/>
            </a:r>
            <a:endParaRPr sz="1200">
              <a:solidFill>
                <a:srgbClr val="202124"/>
              </a:solidFill>
              <a:latin typeface="Poppins"/>
              <a:ea typeface="Poppins"/>
              <a:cs typeface="Poppins"/>
              <a:sym typeface="Poppins"/>
            </a:endParaRPr>
          </a:p>
          <a:p>
            <a:pPr indent="-304800" lvl="0" marL="457200" rtl="0" algn="l">
              <a:lnSpc>
                <a:spcPct val="150000"/>
              </a:lnSpc>
              <a:spcBef>
                <a:spcPts val="120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Simpan ke dalam folder </a:t>
            </a:r>
            <a:r>
              <a:rPr b="1" lang="en" sz="1200">
                <a:solidFill>
                  <a:srgbClr val="202124"/>
                </a:solidFill>
                <a:latin typeface="Poppins"/>
                <a:ea typeface="Poppins"/>
                <a:cs typeface="Poppins"/>
                <a:sym typeface="Poppins"/>
              </a:rPr>
              <a:t>tugas_php</a:t>
            </a:r>
            <a:endParaRPr b="1" sz="1200">
              <a:solidFill>
                <a:srgbClr val="202124"/>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202124"/>
              </a:solidFill>
              <a:latin typeface="Poppins"/>
              <a:ea typeface="Poppins"/>
              <a:cs typeface="Poppins"/>
              <a:sym typeface="Poppins"/>
            </a:endParaRPr>
          </a:p>
          <a:p>
            <a:pPr indent="0" lvl="0" marL="0" rtl="0" algn="just">
              <a:lnSpc>
                <a:spcPct val="200000"/>
              </a:lnSpc>
              <a:spcBef>
                <a:spcPts val="1200"/>
              </a:spcBef>
              <a:spcAft>
                <a:spcPts val="1200"/>
              </a:spcAft>
              <a:buNone/>
            </a:pPr>
            <a:r>
              <a:t/>
            </a:r>
            <a:endParaRPr sz="1200">
              <a:solidFill>
                <a:srgbClr val="202124"/>
              </a:solidFill>
              <a:latin typeface="Poppins"/>
              <a:ea typeface="Poppins"/>
              <a:cs typeface="Poppins"/>
              <a:sym typeface="Poppins"/>
            </a:endParaRPr>
          </a:p>
        </p:txBody>
      </p:sp>
      <p:pic>
        <p:nvPicPr>
          <p:cNvPr id="502" name="Google Shape;502;p64"/>
          <p:cNvPicPr preferRelativeResize="0"/>
          <p:nvPr/>
        </p:nvPicPr>
        <p:blipFill>
          <a:blip r:embed="rId5">
            <a:alphaModFix/>
          </a:blip>
          <a:stretch>
            <a:fillRect/>
          </a:stretch>
        </p:blipFill>
        <p:spPr>
          <a:xfrm>
            <a:off x="1282550" y="1898713"/>
            <a:ext cx="1490875" cy="2498675"/>
          </a:xfrm>
          <a:prstGeom prst="rect">
            <a:avLst/>
          </a:prstGeom>
          <a:noFill/>
          <a:ln>
            <a:noFill/>
          </a:ln>
        </p:spPr>
      </p:pic>
      <p:pic>
        <p:nvPicPr>
          <p:cNvPr id="503" name="Google Shape;503;p64"/>
          <p:cNvPicPr preferRelativeResize="0"/>
          <p:nvPr/>
        </p:nvPicPr>
        <p:blipFill>
          <a:blip r:embed="rId6">
            <a:alphaModFix/>
          </a:blip>
          <a:stretch>
            <a:fillRect/>
          </a:stretch>
        </p:blipFill>
        <p:spPr>
          <a:xfrm>
            <a:off x="2921525" y="1898712"/>
            <a:ext cx="1317014" cy="24986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65"/>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509" name="Google Shape;509;p65"/>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5"/>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5"/>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ARRAY</a:t>
            </a:r>
            <a:endParaRPr sz="4200">
              <a:solidFill>
                <a:srgbClr val="FFFFFF"/>
              </a:solidFill>
              <a:latin typeface="Poppins ExtraBold"/>
              <a:ea typeface="Poppins ExtraBold"/>
              <a:cs typeface="Poppins ExtraBold"/>
              <a:sym typeface="Poppins ExtraBold"/>
            </a:endParaRPr>
          </a:p>
        </p:txBody>
      </p:sp>
      <p:sp>
        <p:nvSpPr>
          <p:cNvPr id="512" name="Google Shape;512;p65"/>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513" name="Google Shape;513;p65"/>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514" name="Google Shape;514;p65"/>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6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520" name="Google Shape;520;p6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21" name="Google Shape;521;p66"/>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Array</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522" name="Google Shape;522;p66"/>
          <p:cNvPicPr preferRelativeResize="0"/>
          <p:nvPr/>
        </p:nvPicPr>
        <p:blipFill>
          <a:blip r:embed="rId5">
            <a:alphaModFix/>
          </a:blip>
          <a:stretch>
            <a:fillRect/>
          </a:stretch>
        </p:blipFill>
        <p:spPr>
          <a:xfrm>
            <a:off x="1947850" y="1582900"/>
            <a:ext cx="5248275" cy="1847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6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528" name="Google Shape;528;p6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29" name="Google Shape;529;p67"/>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Array</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530" name="Google Shape;530;p67"/>
          <p:cNvPicPr preferRelativeResize="0"/>
          <p:nvPr/>
        </p:nvPicPr>
        <p:blipFill>
          <a:blip r:embed="rId5">
            <a:alphaModFix/>
          </a:blip>
          <a:stretch>
            <a:fillRect/>
          </a:stretch>
        </p:blipFill>
        <p:spPr>
          <a:xfrm>
            <a:off x="2539375" y="1677575"/>
            <a:ext cx="3925000" cy="2690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6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536" name="Google Shape;536;p6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37" name="Google Shape;537;p68"/>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Array dengan Looping for</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538" name="Google Shape;538;p68"/>
          <p:cNvPicPr preferRelativeResize="0"/>
          <p:nvPr/>
        </p:nvPicPr>
        <p:blipFill>
          <a:blip r:embed="rId5">
            <a:alphaModFix/>
          </a:blip>
          <a:stretch>
            <a:fillRect/>
          </a:stretch>
        </p:blipFill>
        <p:spPr>
          <a:xfrm>
            <a:off x="2193938" y="1689325"/>
            <a:ext cx="4615875" cy="2144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6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544" name="Google Shape;544;p6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45" name="Google Shape;545;p69"/>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Latihan Studi Kasus (1)</a:t>
            </a:r>
            <a:endParaRPr sz="3200">
              <a:solidFill>
                <a:schemeClr val="lt1"/>
              </a:solidFill>
              <a:latin typeface="Poppins ExtraBold"/>
              <a:ea typeface="Poppins ExtraBold"/>
              <a:cs typeface="Poppins ExtraBold"/>
              <a:sym typeface="Poppins ExtraBold"/>
            </a:endParaRPr>
          </a:p>
        </p:txBody>
      </p:sp>
      <p:pic>
        <p:nvPicPr>
          <p:cNvPr id="546" name="Google Shape;546;p69"/>
          <p:cNvPicPr preferRelativeResize="0"/>
          <p:nvPr/>
        </p:nvPicPr>
        <p:blipFill>
          <a:blip r:embed="rId5">
            <a:alphaModFix/>
          </a:blip>
          <a:stretch>
            <a:fillRect/>
          </a:stretch>
        </p:blipFill>
        <p:spPr>
          <a:xfrm>
            <a:off x="1857750" y="1586737"/>
            <a:ext cx="5428476" cy="207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7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552" name="Google Shape;552;p7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53" name="Google Shape;553;p70"/>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Latihan Studi Kasus (2)</a:t>
            </a:r>
            <a:endParaRPr sz="3200">
              <a:solidFill>
                <a:schemeClr val="lt1"/>
              </a:solidFill>
              <a:latin typeface="Poppins ExtraBold"/>
              <a:ea typeface="Poppins ExtraBold"/>
              <a:cs typeface="Poppins ExtraBold"/>
              <a:sym typeface="Poppins ExtraBold"/>
            </a:endParaRPr>
          </a:p>
        </p:txBody>
      </p:sp>
      <p:pic>
        <p:nvPicPr>
          <p:cNvPr id="554" name="Google Shape;554;p70"/>
          <p:cNvPicPr preferRelativeResize="0"/>
          <p:nvPr/>
        </p:nvPicPr>
        <p:blipFill>
          <a:blip r:embed="rId5">
            <a:alphaModFix/>
          </a:blip>
          <a:stretch>
            <a:fillRect/>
          </a:stretch>
        </p:blipFill>
        <p:spPr>
          <a:xfrm>
            <a:off x="3174773" y="1964548"/>
            <a:ext cx="2794475" cy="2492225"/>
          </a:xfrm>
          <a:prstGeom prst="rect">
            <a:avLst/>
          </a:prstGeom>
          <a:noFill/>
          <a:ln>
            <a:noFill/>
          </a:ln>
        </p:spPr>
      </p:pic>
      <p:sp>
        <p:nvSpPr>
          <p:cNvPr id="555" name="Google Shape;555;p70"/>
          <p:cNvSpPr txBox="1"/>
          <p:nvPr/>
        </p:nvSpPr>
        <p:spPr>
          <a:xfrm>
            <a:off x="662650" y="1478700"/>
            <a:ext cx="7647000" cy="4335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1200"/>
              </a:spcAft>
              <a:buNone/>
            </a:pPr>
            <a:r>
              <a:rPr lang="en" sz="1200">
                <a:solidFill>
                  <a:schemeClr val="lt1"/>
                </a:solidFill>
                <a:latin typeface="Poppins"/>
                <a:ea typeface="Poppins"/>
                <a:cs typeface="Poppins"/>
                <a:sym typeface="Poppins"/>
              </a:rPr>
              <a:t>Menggunakan json</a:t>
            </a:r>
            <a:endParaRPr sz="1200">
              <a:solidFill>
                <a:schemeClr val="lt1"/>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7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561" name="Google Shape;561;p71"/>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1"/>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1"/>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ARRAY</a:t>
            </a:r>
            <a:endParaRPr sz="4200">
              <a:solidFill>
                <a:srgbClr val="FFFFFF"/>
              </a:solidFill>
              <a:latin typeface="Poppins ExtraBold"/>
              <a:ea typeface="Poppins ExtraBold"/>
              <a:cs typeface="Poppins ExtraBold"/>
              <a:sym typeface="Poppins ExtraBold"/>
            </a:endParaRPr>
          </a:p>
        </p:txBody>
      </p:sp>
      <p:sp>
        <p:nvSpPr>
          <p:cNvPr id="564" name="Google Shape;564;p71"/>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565" name="Google Shape;565;p7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566" name="Google Shape;566;p71"/>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7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572" name="Google Shape;572;p7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73" name="Google Shape;573;p72"/>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Tugas</a:t>
            </a:r>
            <a:endParaRPr sz="3200">
              <a:solidFill>
                <a:schemeClr val="lt1"/>
              </a:solidFill>
              <a:latin typeface="Poppins ExtraBold"/>
              <a:ea typeface="Poppins ExtraBold"/>
              <a:cs typeface="Poppins ExtraBold"/>
              <a:sym typeface="Poppins ExtraBold"/>
            </a:endParaRPr>
          </a:p>
        </p:txBody>
      </p:sp>
      <p:sp>
        <p:nvSpPr>
          <p:cNvPr id="574" name="Google Shape;574;p72"/>
          <p:cNvSpPr txBox="1"/>
          <p:nvPr/>
        </p:nvSpPr>
        <p:spPr>
          <a:xfrm>
            <a:off x="662650" y="1097700"/>
            <a:ext cx="7647000" cy="3338700"/>
          </a:xfrm>
          <a:prstGeom prst="rect">
            <a:avLst/>
          </a:prstGeom>
          <a:noFill/>
          <a:ln>
            <a:noFill/>
          </a:ln>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lt1"/>
              </a:buClr>
              <a:buSzPts val="1100"/>
              <a:buFont typeface="Poppins"/>
              <a:buAutoNum type="arabicPeriod"/>
            </a:pPr>
            <a:r>
              <a:rPr lang="en" sz="1100">
                <a:solidFill>
                  <a:schemeClr val="lt1"/>
                </a:solidFill>
                <a:latin typeface="Poppins"/>
                <a:ea typeface="Poppins"/>
                <a:cs typeface="Poppins"/>
                <a:sym typeface="Poppins"/>
              </a:rPr>
              <a:t>Tampilkan data seperti di bawah ini</a:t>
            </a:r>
            <a:endParaRPr sz="1100">
              <a:solidFill>
                <a:schemeClr val="lt1"/>
              </a:solidFill>
              <a:latin typeface="Poppins"/>
              <a:ea typeface="Poppins"/>
              <a:cs typeface="Poppins"/>
              <a:sym typeface="Poppins"/>
            </a:endParaRPr>
          </a:p>
          <a:p>
            <a:pPr indent="0" lvl="0" marL="457200" rtl="0" algn="l">
              <a:lnSpc>
                <a:spcPct val="200000"/>
              </a:lnSpc>
              <a:spcBef>
                <a:spcPts val="1200"/>
              </a:spcBef>
              <a:spcAft>
                <a:spcPts val="0"/>
              </a:spcAft>
              <a:buNone/>
            </a:pPr>
            <a:r>
              <a:t/>
            </a:r>
            <a:endParaRPr sz="1100">
              <a:solidFill>
                <a:schemeClr val="lt1"/>
              </a:solidFill>
              <a:latin typeface="Poppins"/>
              <a:ea typeface="Poppins"/>
              <a:cs typeface="Poppins"/>
              <a:sym typeface="Poppins"/>
            </a:endParaRPr>
          </a:p>
          <a:p>
            <a:pPr indent="0" lvl="0" marL="0" rtl="0" algn="l">
              <a:lnSpc>
                <a:spcPct val="200000"/>
              </a:lnSpc>
              <a:spcBef>
                <a:spcPts val="1200"/>
              </a:spcBef>
              <a:spcAft>
                <a:spcPts val="0"/>
              </a:spcAft>
              <a:buNone/>
            </a:pPr>
            <a:r>
              <a:t/>
            </a:r>
            <a:endParaRPr sz="1100">
              <a:solidFill>
                <a:schemeClr val="lt1"/>
              </a:solidFill>
              <a:latin typeface="Poppins"/>
              <a:ea typeface="Poppins"/>
              <a:cs typeface="Poppins"/>
              <a:sym typeface="Poppins"/>
            </a:endParaRPr>
          </a:p>
          <a:p>
            <a:pPr indent="0" lvl="0" marL="0" rtl="0" algn="l">
              <a:lnSpc>
                <a:spcPct val="200000"/>
              </a:lnSpc>
              <a:spcBef>
                <a:spcPts val="1200"/>
              </a:spcBef>
              <a:spcAft>
                <a:spcPts val="0"/>
              </a:spcAft>
              <a:buNone/>
            </a:pPr>
            <a:r>
              <a:t/>
            </a:r>
            <a:endParaRPr sz="1100">
              <a:solidFill>
                <a:schemeClr val="lt1"/>
              </a:solidFill>
              <a:latin typeface="Poppins"/>
              <a:ea typeface="Poppins"/>
              <a:cs typeface="Poppins"/>
              <a:sym typeface="Poppins"/>
            </a:endParaRPr>
          </a:p>
          <a:p>
            <a:pPr indent="0" lvl="0" marL="0" rtl="0" algn="l">
              <a:lnSpc>
                <a:spcPct val="200000"/>
              </a:lnSpc>
              <a:spcBef>
                <a:spcPts val="1200"/>
              </a:spcBef>
              <a:spcAft>
                <a:spcPts val="0"/>
              </a:spcAft>
              <a:buNone/>
            </a:pPr>
            <a:r>
              <a:t/>
            </a:r>
            <a:endParaRPr sz="1100">
              <a:solidFill>
                <a:schemeClr val="lt1"/>
              </a:solidFill>
              <a:latin typeface="Poppins"/>
              <a:ea typeface="Poppins"/>
              <a:cs typeface="Poppins"/>
              <a:sym typeface="Poppins"/>
            </a:endParaRPr>
          </a:p>
          <a:p>
            <a:pPr indent="0" lvl="0" marL="0" rtl="0" algn="l">
              <a:lnSpc>
                <a:spcPct val="200000"/>
              </a:lnSpc>
              <a:spcBef>
                <a:spcPts val="1200"/>
              </a:spcBef>
              <a:spcAft>
                <a:spcPts val="0"/>
              </a:spcAft>
              <a:buNone/>
            </a:pPr>
            <a:r>
              <a:t/>
            </a:r>
            <a:endParaRPr sz="1100">
              <a:solidFill>
                <a:schemeClr val="lt1"/>
              </a:solidFill>
              <a:latin typeface="Poppins"/>
              <a:ea typeface="Poppins"/>
              <a:cs typeface="Poppins"/>
              <a:sym typeface="Poppins"/>
            </a:endParaRPr>
          </a:p>
          <a:p>
            <a:pPr indent="-298450" lvl="0" marL="457200" rtl="0" algn="l">
              <a:lnSpc>
                <a:spcPct val="200000"/>
              </a:lnSpc>
              <a:spcBef>
                <a:spcPts val="1200"/>
              </a:spcBef>
              <a:spcAft>
                <a:spcPts val="0"/>
              </a:spcAft>
              <a:buClr>
                <a:schemeClr val="lt1"/>
              </a:buClr>
              <a:buSzPts val="1100"/>
              <a:buFont typeface="Poppins"/>
              <a:buAutoNum type="arabicPeriod"/>
            </a:pPr>
            <a:r>
              <a:rPr lang="en" sz="1100">
                <a:solidFill>
                  <a:schemeClr val="lt1"/>
                </a:solidFill>
                <a:latin typeface="Poppins"/>
                <a:ea typeface="Poppins"/>
                <a:cs typeface="Poppins"/>
                <a:sym typeface="Poppins"/>
              </a:rPr>
              <a:t>Gunakan json pada link berikut : </a:t>
            </a:r>
            <a:r>
              <a:rPr lang="en" sz="1100" u="sng">
                <a:solidFill>
                  <a:schemeClr val="lt1"/>
                </a:solidFill>
                <a:latin typeface="Poppins"/>
                <a:ea typeface="Poppins"/>
                <a:cs typeface="Poppins"/>
                <a:sym typeface="Poppins"/>
                <a:hlinkClick r:id="rId5">
                  <a:extLst>
                    <a:ext uri="{A12FA001-AC4F-418D-AE19-62706E023703}">
                      <ahyp:hlinkClr val="tx"/>
                    </a:ext>
                  </a:extLst>
                </a:hlinkClick>
              </a:rPr>
              <a:t>https://drive.google.com/drive/folders/1BvDlyZwJFFx4kHAvoiRdF1bpwod0R6rg?usp=sharing</a:t>
            </a:r>
            <a:r>
              <a:rPr lang="en" sz="1100">
                <a:solidFill>
                  <a:schemeClr val="lt1"/>
                </a:solidFill>
                <a:latin typeface="Poppins"/>
                <a:ea typeface="Poppins"/>
                <a:cs typeface="Poppins"/>
                <a:sym typeface="Poppins"/>
              </a:rPr>
              <a:t> </a:t>
            </a:r>
            <a:endParaRPr sz="1100">
              <a:solidFill>
                <a:schemeClr val="lt1"/>
              </a:solidFill>
              <a:latin typeface="Poppins"/>
              <a:ea typeface="Poppins"/>
              <a:cs typeface="Poppins"/>
              <a:sym typeface="Poppins"/>
            </a:endParaRPr>
          </a:p>
          <a:p>
            <a:pPr indent="-298450" lvl="0" marL="457200" rtl="0" algn="l">
              <a:lnSpc>
                <a:spcPct val="200000"/>
              </a:lnSpc>
              <a:spcBef>
                <a:spcPts val="0"/>
              </a:spcBef>
              <a:spcAft>
                <a:spcPts val="0"/>
              </a:spcAft>
              <a:buClr>
                <a:schemeClr val="lt1"/>
              </a:buClr>
              <a:buSzPts val="1100"/>
              <a:buFont typeface="Poppins"/>
              <a:buAutoNum type="arabicPeriod"/>
            </a:pPr>
            <a:r>
              <a:rPr lang="en" sz="1100">
                <a:solidFill>
                  <a:schemeClr val="lt1"/>
                </a:solidFill>
                <a:latin typeface="Poppins"/>
                <a:ea typeface="Poppins"/>
                <a:cs typeface="Poppins"/>
                <a:sym typeface="Poppins"/>
              </a:rPr>
              <a:t>Beri nama file </a:t>
            </a:r>
            <a:r>
              <a:rPr b="1" lang="en" sz="1100">
                <a:solidFill>
                  <a:schemeClr val="lt1"/>
                </a:solidFill>
                <a:latin typeface="Poppins"/>
                <a:ea typeface="Poppins"/>
                <a:cs typeface="Poppins"/>
                <a:sym typeface="Poppins"/>
              </a:rPr>
              <a:t>array.php </a:t>
            </a:r>
            <a:r>
              <a:rPr lang="en" sz="1100">
                <a:solidFill>
                  <a:schemeClr val="lt1"/>
                </a:solidFill>
                <a:latin typeface="Poppins"/>
                <a:ea typeface="Poppins"/>
                <a:cs typeface="Poppins"/>
                <a:sym typeface="Poppins"/>
              </a:rPr>
              <a:t>dan Simpan ke dalam folder </a:t>
            </a:r>
            <a:r>
              <a:rPr b="1" lang="en" sz="1100">
                <a:solidFill>
                  <a:schemeClr val="lt1"/>
                </a:solidFill>
                <a:latin typeface="Poppins"/>
                <a:ea typeface="Poppins"/>
                <a:cs typeface="Poppins"/>
                <a:sym typeface="Poppins"/>
              </a:rPr>
              <a:t>tugas_php</a:t>
            </a:r>
            <a:endParaRPr b="1" sz="1100">
              <a:solidFill>
                <a:schemeClr val="lt1"/>
              </a:solidFill>
              <a:latin typeface="Poppins"/>
              <a:ea typeface="Poppins"/>
              <a:cs typeface="Poppins"/>
              <a:sym typeface="Poppins"/>
            </a:endParaRPr>
          </a:p>
        </p:txBody>
      </p:sp>
      <p:pic>
        <p:nvPicPr>
          <p:cNvPr id="575" name="Google Shape;575;p72"/>
          <p:cNvPicPr preferRelativeResize="0"/>
          <p:nvPr/>
        </p:nvPicPr>
        <p:blipFill rotWithShape="1">
          <a:blip r:embed="rId6">
            <a:alphaModFix/>
          </a:blip>
          <a:srcRect b="18870" l="0" r="0" t="0"/>
          <a:stretch/>
        </p:blipFill>
        <p:spPr>
          <a:xfrm>
            <a:off x="1232200" y="1492875"/>
            <a:ext cx="5903174" cy="245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9"/>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Aplikasi yang dibutuhkan</a:t>
            </a:r>
            <a:endParaRPr sz="3200">
              <a:solidFill>
                <a:schemeClr val="dk1"/>
              </a:solidFill>
              <a:latin typeface="Poppins ExtraBold"/>
              <a:ea typeface="Poppins ExtraBold"/>
              <a:cs typeface="Poppins ExtraBold"/>
              <a:sym typeface="Poppins ExtraBold"/>
            </a:endParaRPr>
          </a:p>
        </p:txBody>
      </p:sp>
      <p:sp>
        <p:nvSpPr>
          <p:cNvPr id="110" name="Google Shape;110;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11" name="Google Shape;111;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12" name="Google Shape;112;p19"/>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200">
                <a:solidFill>
                  <a:srgbClr val="202124"/>
                </a:solidFill>
                <a:latin typeface="Poppins"/>
                <a:ea typeface="Poppins"/>
                <a:cs typeface="Poppins"/>
                <a:sym typeface="Poppins"/>
              </a:rPr>
              <a:t>Online </a:t>
            </a:r>
            <a:r>
              <a:rPr lang="en" sz="1200">
                <a:solidFill>
                  <a:srgbClr val="202124"/>
                </a:solidFill>
                <a:latin typeface="Poppins"/>
                <a:ea typeface="Poppins"/>
                <a:cs typeface="Poppins"/>
                <a:sym typeface="Poppins"/>
              </a:rPr>
              <a:t>	</a:t>
            </a:r>
            <a:r>
              <a:rPr b="1" lang="en" sz="1200">
                <a:solidFill>
                  <a:srgbClr val="202124"/>
                </a:solidFill>
                <a:latin typeface="Poppins"/>
                <a:ea typeface="Poppins"/>
                <a:cs typeface="Poppins"/>
                <a:sym typeface="Poppins"/>
              </a:rPr>
              <a:t>: </a:t>
            </a:r>
            <a:r>
              <a:rPr lang="en" sz="1200" u="sng">
                <a:solidFill>
                  <a:schemeClr val="accent5"/>
                </a:solidFill>
                <a:latin typeface="Poppins"/>
                <a:ea typeface="Poppins"/>
                <a:cs typeface="Poppins"/>
                <a:sym typeface="Poppins"/>
                <a:hlinkClick r:id="rId5">
                  <a:extLst>
                    <a:ext uri="{A12FA001-AC4F-418D-AE19-62706E023703}">
                      <ahyp:hlinkClr val="tx"/>
                    </a:ext>
                  </a:extLst>
                </a:hlinkClick>
              </a:rPr>
              <a:t>https://www.w3schools.com/php/phptryit.asp?filename=tryphp_compiler</a:t>
            </a:r>
            <a:endParaRPr sz="1200">
              <a:solidFill>
                <a:srgbClr val="202124"/>
              </a:solidFill>
              <a:latin typeface="Poppins"/>
              <a:ea typeface="Poppins"/>
              <a:cs typeface="Poppins"/>
              <a:sym typeface="Poppins"/>
            </a:endParaRPr>
          </a:p>
          <a:p>
            <a:pPr indent="0" lvl="0" marL="0" rtl="0" algn="just">
              <a:lnSpc>
                <a:spcPct val="150000"/>
              </a:lnSpc>
              <a:spcBef>
                <a:spcPts val="1200"/>
              </a:spcBef>
              <a:spcAft>
                <a:spcPts val="1200"/>
              </a:spcAft>
              <a:buClr>
                <a:schemeClr val="dk1"/>
              </a:buClr>
              <a:buSzPts val="1100"/>
              <a:buFont typeface="Arial"/>
              <a:buNone/>
            </a:pPr>
            <a:r>
              <a:rPr b="1" lang="en" sz="1200">
                <a:solidFill>
                  <a:srgbClr val="202124"/>
                </a:solidFill>
                <a:latin typeface="Poppins"/>
                <a:ea typeface="Poppins"/>
                <a:cs typeface="Poppins"/>
                <a:sym typeface="Poppins"/>
              </a:rPr>
              <a:t>Offline </a:t>
            </a:r>
            <a:r>
              <a:rPr lang="en" sz="1200">
                <a:solidFill>
                  <a:srgbClr val="202124"/>
                </a:solidFill>
                <a:latin typeface="Poppins"/>
                <a:ea typeface="Poppins"/>
                <a:cs typeface="Poppins"/>
                <a:sym typeface="Poppins"/>
              </a:rPr>
              <a:t>	</a:t>
            </a:r>
            <a:r>
              <a:rPr b="1" lang="en" sz="1200">
                <a:solidFill>
                  <a:srgbClr val="202124"/>
                </a:solidFill>
                <a:latin typeface="Poppins"/>
                <a:ea typeface="Poppins"/>
                <a:cs typeface="Poppins"/>
                <a:sym typeface="Poppins"/>
              </a:rPr>
              <a:t>: </a:t>
            </a:r>
            <a:r>
              <a:rPr lang="en" sz="1200">
                <a:solidFill>
                  <a:srgbClr val="202124"/>
                </a:solidFill>
                <a:latin typeface="Poppins"/>
                <a:ea typeface="Poppins"/>
                <a:cs typeface="Poppins"/>
                <a:sym typeface="Poppins"/>
              </a:rPr>
              <a:t>Aplikasi Sublime Text, Visual Studio Code, Notepad++, dan lain lain</a:t>
            </a:r>
            <a:endParaRPr sz="1200">
              <a:solidFill>
                <a:srgbClr val="161616"/>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7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581" name="Google Shape;581;p73"/>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3"/>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3"/>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FUNCTION</a:t>
            </a:r>
            <a:endParaRPr sz="4200">
              <a:solidFill>
                <a:srgbClr val="FFFFFF"/>
              </a:solidFill>
              <a:latin typeface="Poppins ExtraBold"/>
              <a:ea typeface="Poppins ExtraBold"/>
              <a:cs typeface="Poppins ExtraBold"/>
              <a:sym typeface="Poppins ExtraBold"/>
            </a:endParaRPr>
          </a:p>
        </p:txBody>
      </p:sp>
      <p:sp>
        <p:nvSpPr>
          <p:cNvPr id="584" name="Google Shape;584;p73"/>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585" name="Google Shape;585;p73"/>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586" name="Google Shape;586;p73"/>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7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592" name="Google Shape;592;p7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593" name="Google Shape;593;p74"/>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Function Built in</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594" name="Google Shape;594;p74"/>
          <p:cNvPicPr preferRelativeResize="0"/>
          <p:nvPr/>
        </p:nvPicPr>
        <p:blipFill>
          <a:blip r:embed="rId5">
            <a:alphaModFix/>
          </a:blip>
          <a:stretch>
            <a:fillRect/>
          </a:stretch>
        </p:blipFill>
        <p:spPr>
          <a:xfrm>
            <a:off x="1451684" y="1559250"/>
            <a:ext cx="6240651" cy="2745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7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600" name="Google Shape;600;p7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601" name="Google Shape;601;p75"/>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Function Buat Sendiri</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602" name="Google Shape;602;p75"/>
          <p:cNvPicPr preferRelativeResize="0"/>
          <p:nvPr/>
        </p:nvPicPr>
        <p:blipFill>
          <a:blip r:embed="rId5">
            <a:alphaModFix/>
          </a:blip>
          <a:stretch>
            <a:fillRect/>
          </a:stretch>
        </p:blipFill>
        <p:spPr>
          <a:xfrm>
            <a:off x="2644500" y="1909000"/>
            <a:ext cx="3714750" cy="201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7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608" name="Google Shape;608;p7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609" name="Google Shape;609;p76"/>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Latihan Studi Kasus</a:t>
            </a:r>
            <a:endParaRPr sz="3200">
              <a:solidFill>
                <a:schemeClr val="lt1"/>
              </a:solidFill>
              <a:latin typeface="Poppins ExtraBold"/>
              <a:ea typeface="Poppins ExtraBold"/>
              <a:cs typeface="Poppins ExtraBold"/>
              <a:sym typeface="Poppins ExtraBold"/>
            </a:endParaRPr>
          </a:p>
        </p:txBody>
      </p:sp>
      <p:pic>
        <p:nvPicPr>
          <p:cNvPr id="610" name="Google Shape;610;p76"/>
          <p:cNvPicPr preferRelativeResize="0"/>
          <p:nvPr/>
        </p:nvPicPr>
        <p:blipFill>
          <a:blip r:embed="rId5">
            <a:alphaModFix/>
          </a:blip>
          <a:stretch>
            <a:fillRect/>
          </a:stretch>
        </p:blipFill>
        <p:spPr>
          <a:xfrm>
            <a:off x="2305725" y="1517800"/>
            <a:ext cx="4392301" cy="3099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7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6" name="Google Shape;616;p7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TUGAS </a:t>
            </a:r>
            <a:r>
              <a:rPr lang="en" sz="4200">
                <a:solidFill>
                  <a:srgbClr val="FFFFFF"/>
                </a:solidFill>
                <a:latin typeface="Poppins ExtraBold"/>
                <a:ea typeface="Poppins ExtraBold"/>
                <a:cs typeface="Poppins ExtraBold"/>
                <a:sym typeface="Poppins ExtraBold"/>
              </a:rPr>
              <a:t>FUNCTION</a:t>
            </a:r>
            <a:endParaRPr sz="4200">
              <a:solidFill>
                <a:srgbClr val="FFFFFF"/>
              </a:solidFill>
              <a:latin typeface="Poppins ExtraBold"/>
              <a:ea typeface="Poppins ExtraBold"/>
              <a:cs typeface="Poppins ExtraBold"/>
              <a:sym typeface="Poppins ExtraBold"/>
            </a:endParaRPr>
          </a:p>
        </p:txBody>
      </p:sp>
      <p:sp>
        <p:nvSpPr>
          <p:cNvPr id="619" name="Google Shape;619;p7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20" name="Google Shape;620;p7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21" name="Google Shape;621;p7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7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627" name="Google Shape;627;p7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628" name="Google Shape;628;p78"/>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lt1"/>
              </a:solidFill>
              <a:latin typeface="Poppins ExtraBold"/>
              <a:ea typeface="Poppins ExtraBold"/>
              <a:cs typeface="Poppins ExtraBold"/>
              <a:sym typeface="Poppins ExtraBold"/>
            </a:endParaRPr>
          </a:p>
        </p:txBody>
      </p:sp>
      <p:sp>
        <p:nvSpPr>
          <p:cNvPr id="629" name="Google Shape;629;p78"/>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Buatlah macam macam function php untuk menghitung 5 rumus bangun datar dan 3 rumus bangun ruang</a:t>
            </a:r>
            <a:endParaRPr sz="1200">
              <a:solidFill>
                <a:srgbClr val="202124"/>
              </a:solidFill>
              <a:latin typeface="Poppins"/>
              <a:ea typeface="Poppins"/>
              <a:cs typeface="Poppins"/>
              <a:sym typeface="Poppins"/>
            </a:endParaRPr>
          </a:p>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Buatlah ke dalam bentuk layout dan di design di html sebagus mungkin (semacam web information rumus matematika)</a:t>
            </a:r>
            <a:endParaRPr sz="1200">
              <a:solidFill>
                <a:srgbClr val="202124"/>
              </a:solidFill>
              <a:latin typeface="Poppins"/>
              <a:ea typeface="Poppins"/>
              <a:cs typeface="Poppins"/>
              <a:sym typeface="Poppins"/>
            </a:endParaRPr>
          </a:p>
          <a:p>
            <a:pPr indent="-304800" lvl="0" marL="457200" rtl="0" algn="just">
              <a:lnSpc>
                <a:spcPct val="200000"/>
              </a:lnSpc>
              <a:spcBef>
                <a:spcPts val="0"/>
              </a:spcBef>
              <a:spcAft>
                <a:spcPts val="0"/>
              </a:spcAft>
              <a:buClr>
                <a:srgbClr val="202124"/>
              </a:buClr>
              <a:buSzPts val="1200"/>
              <a:buFont typeface="Poppins"/>
              <a:buAutoNum type="arabicPeriod"/>
            </a:pPr>
            <a:r>
              <a:rPr lang="en" sz="1200">
                <a:solidFill>
                  <a:srgbClr val="202124"/>
                </a:solidFill>
                <a:latin typeface="Poppins"/>
                <a:ea typeface="Poppins"/>
                <a:cs typeface="Poppins"/>
                <a:sym typeface="Poppins"/>
              </a:rPr>
              <a:t>Simpan ke dalam folder </a:t>
            </a:r>
            <a:r>
              <a:rPr b="1" lang="en" sz="1200">
                <a:solidFill>
                  <a:srgbClr val="202124"/>
                </a:solidFill>
                <a:latin typeface="Poppins"/>
                <a:ea typeface="Poppins"/>
                <a:cs typeface="Poppins"/>
                <a:sym typeface="Poppins"/>
              </a:rPr>
              <a:t>tugas_php </a:t>
            </a:r>
            <a:r>
              <a:rPr lang="en" sz="1200">
                <a:solidFill>
                  <a:srgbClr val="202124"/>
                </a:solidFill>
                <a:latin typeface="Poppins"/>
                <a:ea typeface="Poppins"/>
                <a:cs typeface="Poppins"/>
                <a:sym typeface="Poppins"/>
              </a:rPr>
              <a:t>dan beri nama </a:t>
            </a:r>
            <a:r>
              <a:rPr b="1" lang="en" sz="1200">
                <a:solidFill>
                  <a:srgbClr val="202124"/>
                </a:solidFill>
                <a:latin typeface="Poppins"/>
                <a:ea typeface="Poppins"/>
                <a:cs typeface="Poppins"/>
                <a:sym typeface="Poppins"/>
              </a:rPr>
              <a:t>function.php</a:t>
            </a:r>
            <a:endParaRPr b="1" sz="1200">
              <a:solidFill>
                <a:srgbClr val="202124"/>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0"/>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18" name="Google Shape;118;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0" name="Google Shape;120;p20"/>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sebuah kalimat di PHP (Offline tools)</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21" name="Google Shape;121;p20"/>
          <p:cNvPicPr preferRelativeResize="0"/>
          <p:nvPr/>
        </p:nvPicPr>
        <p:blipFill>
          <a:blip r:embed="rId5">
            <a:alphaModFix/>
          </a:blip>
          <a:stretch>
            <a:fillRect/>
          </a:stretch>
        </p:blipFill>
        <p:spPr>
          <a:xfrm>
            <a:off x="751075" y="1983823"/>
            <a:ext cx="3342550" cy="1287425"/>
          </a:xfrm>
          <a:prstGeom prst="rect">
            <a:avLst/>
          </a:prstGeom>
          <a:noFill/>
          <a:ln>
            <a:noFill/>
          </a:ln>
        </p:spPr>
      </p:pic>
      <p:pic>
        <p:nvPicPr>
          <p:cNvPr id="122" name="Google Shape;122;p20"/>
          <p:cNvPicPr preferRelativeResize="0"/>
          <p:nvPr/>
        </p:nvPicPr>
        <p:blipFill rotWithShape="1">
          <a:blip r:embed="rId6">
            <a:alphaModFix/>
          </a:blip>
          <a:srcRect b="0" l="0" r="5311" t="0"/>
          <a:stretch/>
        </p:blipFill>
        <p:spPr>
          <a:xfrm>
            <a:off x="751075" y="3471100"/>
            <a:ext cx="3342549" cy="1217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28" name="Google Shape;128;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9" name="Google Shape;129;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0" name="Google Shape;130;p21"/>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sebuah kalimat di PHP (Online tools)</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31" name="Google Shape;131;p21"/>
          <p:cNvPicPr preferRelativeResize="0"/>
          <p:nvPr/>
        </p:nvPicPr>
        <p:blipFill>
          <a:blip r:embed="rId5">
            <a:alphaModFix/>
          </a:blip>
          <a:stretch>
            <a:fillRect/>
          </a:stretch>
        </p:blipFill>
        <p:spPr>
          <a:xfrm>
            <a:off x="763699" y="1931232"/>
            <a:ext cx="7647002" cy="11740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37" name="Google Shape;137;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8" name="Google Shape;138;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9" name="Google Shape;139;p22"/>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kode HTML dan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40" name="Google Shape;140;p22"/>
          <p:cNvPicPr preferRelativeResize="0"/>
          <p:nvPr/>
        </p:nvPicPr>
        <p:blipFill>
          <a:blip r:embed="rId5">
            <a:alphaModFix/>
          </a:blip>
          <a:stretch>
            <a:fillRect/>
          </a:stretch>
        </p:blipFill>
        <p:spPr>
          <a:xfrm>
            <a:off x="762062" y="3407176"/>
            <a:ext cx="3830975" cy="1410224"/>
          </a:xfrm>
          <a:prstGeom prst="rect">
            <a:avLst/>
          </a:prstGeom>
          <a:noFill/>
          <a:ln>
            <a:noFill/>
          </a:ln>
        </p:spPr>
      </p:pic>
      <p:pic>
        <p:nvPicPr>
          <p:cNvPr id="141" name="Google Shape;141;p22"/>
          <p:cNvPicPr preferRelativeResize="0"/>
          <p:nvPr/>
        </p:nvPicPr>
        <p:blipFill>
          <a:blip r:embed="rId6">
            <a:alphaModFix/>
          </a:blip>
          <a:stretch>
            <a:fillRect/>
          </a:stretch>
        </p:blipFill>
        <p:spPr>
          <a:xfrm>
            <a:off x="762062" y="1898725"/>
            <a:ext cx="3830972" cy="13704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